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8" r:id="rId2"/>
    <p:sldId id="312" r:id="rId3"/>
    <p:sldId id="325" r:id="rId4"/>
    <p:sldId id="326" r:id="rId5"/>
    <p:sldId id="327" r:id="rId6"/>
    <p:sldId id="328" r:id="rId7"/>
    <p:sldId id="329" r:id="rId8"/>
    <p:sldId id="330" r:id="rId9"/>
    <p:sldId id="314" r:id="rId10"/>
    <p:sldId id="331" r:id="rId11"/>
    <p:sldId id="322" r:id="rId12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5560" autoAdjust="0"/>
  </p:normalViewPr>
  <p:slideViewPr>
    <p:cSldViewPr snapToGrid="0" snapToObjects="1">
      <p:cViewPr varScale="1">
        <p:scale>
          <a:sx n="110" d="100"/>
          <a:sy n="110" d="100"/>
        </p:scale>
        <p:origin x="13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11/16/2023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11C042-D774-FF4E-AC61-820EDD6E25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99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94FA3E-B964-DE4C-BCA8-4E6EB194E3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474"/>
            <a:ext cx="13316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1C4CAA-2DDF-FE46-8DC3-3E7F731F41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348246" cy="2916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1999" y="770784"/>
            <a:ext cx="7560000" cy="2361215"/>
          </a:xfrm>
          <a:prstGeom prst="rect">
            <a:avLst/>
          </a:prstGeom>
        </p:spPr>
        <p:txBody>
          <a:bodyPr lIns="0" anchor="ctr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6A91278C-EE2F-154C-A334-789EFD7AC271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3132000"/>
            <a:ext cx="7560000" cy="1436875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D342EA7A-0230-9C4E-8A1C-0937059371F9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F6CCF6-5AAA-5944-815E-8418610E1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348246" cy="2916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55" r:id="rId4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ulia.jandejskova@tul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rasmus.fp.tul.cz/" TargetMode="External"/><Relationship Id="rId7" Type="http://schemas.openxmlformats.org/officeDocument/2006/relationships/image" Target="../media/image5.jpeg"/><Relationship Id="rId2" Type="http://schemas.openxmlformats.org/officeDocument/2006/relationships/hyperlink" Target="mailto:julia.jandejskova@tul.cz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hyperlink" Target="https://www.tul.cz/erasmus/" TargetMode="External"/><Relationship Id="rId4" Type="http://schemas.openxmlformats.org/officeDocument/2006/relationships/hyperlink" Target="mailto:hana.primas@tul.cz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l.cz/studenti/erasmus-pro-studenty/erasmus" TargetMode="External"/><Relationship Id="rId2" Type="http://schemas.openxmlformats.org/officeDocument/2006/relationships/hyperlink" Target="http://erasmus.fp.tul.cz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Mgr. Júlia Jandejsková	</a:t>
            </a:r>
            <a:endParaRPr lang="en-CZ" dirty="0"/>
          </a:p>
          <a:p>
            <a:r>
              <a:rPr lang="cs-CZ" dirty="0" err="1" smtClean="0"/>
              <a:t>Faculty</a:t>
            </a:r>
            <a:r>
              <a:rPr lang="cs-CZ" dirty="0" smtClean="0"/>
              <a:t> </a:t>
            </a:r>
            <a:r>
              <a:rPr lang="cs-CZ" dirty="0" err="1" smtClean="0"/>
              <a:t>Coordinator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Student Mobility</a:t>
            </a:r>
            <a:endParaRPr lang="en-CZ" dirty="0"/>
          </a:p>
          <a:p>
            <a:endParaRPr lang="en-CZ" dirty="0"/>
          </a:p>
          <a:p>
            <a:r>
              <a:rPr lang="cs-CZ" dirty="0" smtClean="0">
                <a:hlinkClick r:id="rId2"/>
              </a:rPr>
              <a:t>julia.jandejskova@tul.cz</a:t>
            </a:r>
            <a:r>
              <a:rPr lang="cs-CZ" dirty="0" smtClean="0"/>
              <a:t>					16. 11. 2023</a:t>
            </a:r>
            <a:endParaRPr lang="en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800" dirty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ERASMUS+ Program</a:t>
            </a:r>
            <a:br>
              <a:rPr lang="cs-CZ" sz="2800" dirty="0">
                <a:solidFill>
                  <a:schemeClr val="bg1">
                    <a:lumMod val="95000"/>
                  </a:schemeClr>
                </a:solidFill>
                <a:latin typeface="Arial" charset="0"/>
              </a:rPr>
            </a:br>
            <a:r>
              <a:rPr lang="cs-CZ" sz="2800" dirty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studentské mobility pro akad. rok </a:t>
            </a:r>
            <a:r>
              <a:rPr lang="cs-CZ" sz="2800" dirty="0" smtClean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2024/2025</a:t>
            </a:r>
            <a:endParaRPr lang="cs-CZ" sz="2800" dirty="0">
              <a:solidFill>
                <a:schemeClr val="bg1">
                  <a:lumMod val="9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B765-7BB9-4940-BE79-162D40FE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Dotazy? </a:t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4B3469-47E2-0F4E-9011-5BFFC9FCF3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11</a:t>
            </a:fld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7C0DD-268F-4D4D-9248-F0A2A739D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lnSpc>
                <a:spcPct val="120000"/>
              </a:lnSpc>
              <a:buNone/>
            </a:pPr>
            <a:endParaRPr lang="cs-CZ" dirty="0" smtClean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2AF17C5-BFE3-F347-8ABA-976352CABA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>
                <a:latin typeface="Arial" charset="0"/>
              </a:rPr>
              <a:t>ERASMUS+ Program studentské mobility pro akad. rok 2024/2025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40525737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Mgr. Júlia Jandejsková </a:t>
            </a:r>
            <a:endParaRPr lang="en-CZ" dirty="0"/>
          </a:p>
          <a:p>
            <a:r>
              <a:rPr lang="cs-CZ" dirty="0" smtClean="0"/>
              <a:t>Fakultní koordinátor pro studentské mobility </a:t>
            </a:r>
            <a:endParaRPr lang="en-CZ" dirty="0"/>
          </a:p>
          <a:p>
            <a:r>
              <a:rPr lang="cs-CZ" dirty="0"/>
              <a:t>j</a:t>
            </a:r>
            <a:r>
              <a:rPr lang="cs-CZ" dirty="0" smtClean="0"/>
              <a:t>ulia.jandejskova@tul.cz</a:t>
            </a:r>
            <a:endParaRPr lang="en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endParaRPr lang="en-CZ" dirty="0"/>
          </a:p>
          <a:p>
            <a:r>
              <a:rPr lang="cs-CZ" dirty="0" smtClean="0"/>
              <a:t>Pak už nemusí být příležitost</a:t>
            </a:r>
            <a:endParaRPr lang="en-CZ" dirty="0"/>
          </a:p>
          <a:p>
            <a:r>
              <a:rPr lang="cs-CZ" dirty="0" smtClean="0"/>
              <a:t>Zdokonalení se v cizím jazyce </a:t>
            </a:r>
            <a:endParaRPr lang="en-CZ" dirty="0"/>
          </a:p>
          <a:p>
            <a:r>
              <a:rPr lang="cs-CZ" dirty="0" smtClean="0"/>
              <a:t>Poznat cizí země, kulturu, SÁM / SAMA SEBE, posunout své vlastní hranice </a:t>
            </a:r>
          </a:p>
          <a:p>
            <a:r>
              <a:rPr lang="cs-CZ" dirty="0" smtClean="0"/>
              <a:t>Získat zajímavé kontakty ve studovaném oboru </a:t>
            </a:r>
          </a:p>
          <a:p>
            <a:r>
              <a:rPr lang="cs-CZ" dirty="0" smtClean="0"/>
              <a:t>Poznat fungování jiných institucí </a:t>
            </a:r>
          </a:p>
          <a:p>
            <a:r>
              <a:rPr lang="cs-CZ" dirty="0" smtClean="0"/>
              <a:t>Navázat nová přátelství</a:t>
            </a:r>
          </a:p>
          <a:p>
            <a:pPr marL="114300" indent="0">
              <a:buNone/>
            </a:pPr>
            <a:endParaRPr lang="cs-CZ" dirty="0" smtClean="0"/>
          </a:p>
          <a:p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3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>
                <a:latin typeface="Arial" charset="0"/>
              </a:rPr>
              <a:t>ERASMUS+ </a:t>
            </a:r>
            <a:r>
              <a:rPr lang="cs-CZ" dirty="0" smtClean="0">
                <a:latin typeface="Arial" charset="0"/>
              </a:rPr>
              <a:t>Program studentské </a:t>
            </a:r>
            <a:r>
              <a:rPr lang="cs-CZ" dirty="0">
                <a:latin typeface="Arial" charset="0"/>
              </a:rPr>
              <a:t>mobility pro akad. rok 2024/2025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Proč vyjet do zahraničí? Proč TEĎ?</a:t>
            </a:r>
            <a:endParaRPr lang="en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293223"/>
            <a:ext cx="7560000" cy="3108519"/>
          </a:xfrm>
        </p:spPr>
        <p:txBody>
          <a:bodyPr>
            <a:noAutofit/>
          </a:bodyPr>
          <a:lstStyle/>
          <a:p>
            <a:pPr marL="114300" lvl="0" indent="0">
              <a:buNone/>
            </a:pPr>
            <a:r>
              <a:rPr lang="cs-CZ" altLang="cs-CZ" sz="14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		Júlia Jandejsková</a:t>
            </a:r>
            <a:r>
              <a:rPr lang="cs-CZ" altLang="cs-CZ" sz="1400" b="1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cs-CZ" altLang="cs-CZ" sz="1400" b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cs-CZ" altLang="cs-CZ" sz="1400" b="1" dirty="0">
                <a:solidFill>
                  <a:schemeClr val="tx1"/>
                </a:solidFill>
                <a:latin typeface="Arial" panose="020B0604020202020204" pitchFamily="34" charset="0"/>
              </a:rPr>
              <a:t>		</a:t>
            </a:r>
            <a:r>
              <a:rPr lang="cs-CZ" altLang="cs-CZ" sz="14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Fakutní</a:t>
            </a: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 koordinátor – VŘ, </a:t>
            </a:r>
            <a:r>
              <a:rPr lang="cs-CZ" altLang="cs-CZ" sz="14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Stag</a:t>
            </a: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, administrativa </a:t>
            </a: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  <a:t>		</a:t>
            </a:r>
            <a:r>
              <a:rPr lang="cs-CZ" altLang="cs-CZ" sz="14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Budova G, 4. poschodí, Studijní oddělení </a:t>
            </a: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  <a:t>		</a:t>
            </a: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tel</a:t>
            </a: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  <a:t>: +420 485 </a:t>
            </a: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352876, </a:t>
            </a: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  <a:hlinkClick r:id="rId2"/>
              </a:rPr>
              <a:t>julia.jandejskova@tul.cz</a:t>
            </a: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 marL="114300" lvl="0" indent="0">
              <a:buNone/>
            </a:pP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  <a:t>	 </a:t>
            </a: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https://erasmus.fp.tul.cz</a:t>
            </a: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/</a:t>
            </a: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  <a:t>		</a:t>
            </a:r>
          </a:p>
          <a:p>
            <a:pPr marL="114300" lvl="0" indent="0">
              <a:buNone/>
            </a:pPr>
            <a:r>
              <a:rPr lang="cs-CZ" altLang="cs-CZ" sz="14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		Hana Primas </a:t>
            </a:r>
            <a:endParaRPr lang="cs-CZ" altLang="cs-CZ" sz="14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14300" lvl="0" indent="0">
              <a:buNone/>
            </a:pPr>
            <a:r>
              <a:rPr lang="cs-CZ" altLang="cs-CZ" sz="14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		</a:t>
            </a: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koordinátorka </a:t>
            </a: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  <a:t>programu Erasmus+ , výjezdy </a:t>
            </a: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studentů FINANCE </a:t>
            </a: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		</a:t>
            </a:r>
            <a:r>
              <a:rPr lang="cs-CZ" altLang="cs-CZ" sz="14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Budova </a:t>
            </a:r>
            <a:r>
              <a:rPr lang="cs-CZ" altLang="cs-CZ" sz="1400" b="1" dirty="0">
                <a:solidFill>
                  <a:schemeClr val="tx1"/>
                </a:solidFill>
                <a:latin typeface="Arial" panose="020B0604020202020204" pitchFamily="34" charset="0"/>
              </a:rPr>
              <a:t>IC, přízemí, </a:t>
            </a:r>
            <a:r>
              <a:rPr lang="cs-CZ" altLang="cs-CZ" sz="1400" b="1" dirty="0" err="1">
                <a:solidFill>
                  <a:schemeClr val="tx1"/>
                </a:solidFill>
                <a:latin typeface="Arial" panose="020B0604020202020204" pitchFamily="34" charset="0"/>
              </a:rPr>
              <a:t>Welcome</a:t>
            </a:r>
            <a:r>
              <a:rPr lang="cs-CZ" altLang="cs-CZ" sz="1400" b="1" dirty="0">
                <a:solidFill>
                  <a:schemeClr val="tx1"/>
                </a:solidFill>
                <a:latin typeface="Arial" panose="020B0604020202020204" pitchFamily="34" charset="0"/>
              </a:rPr>
              <a:t> Centre</a:t>
            </a: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		konzultační </a:t>
            </a: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  <a:t>hodiny: </a:t>
            </a:r>
            <a:r>
              <a:rPr lang="cs-CZ" altLang="cs-CZ" sz="1400" b="1" dirty="0">
                <a:solidFill>
                  <a:schemeClr val="tx1"/>
                </a:solidFill>
                <a:latin typeface="Arial" panose="020B0604020202020204" pitchFamily="34" charset="0"/>
              </a:rPr>
              <a:t>středa a čtvrtek: 9:00 -11:30, 13:00 – 15:00</a:t>
            </a: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		tel</a:t>
            </a: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  <a:t>: +420 485 353 907, +420 485 353 </a:t>
            </a: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971, </a:t>
            </a: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  <a:hlinkClick r:id="rId4"/>
              </a:rPr>
              <a:t>hana.primas@tul.cz</a:t>
            </a: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  <a:hlinkClick r:id="rId5"/>
              </a:rPr>
              <a:t>https://www.tul.cz/erasmus</a:t>
            </a: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  <a:hlinkClick r:id="rId5"/>
              </a:rPr>
              <a:t>/</a:t>
            </a: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cs-CZ" dirty="0" smtClean="0"/>
          </a:p>
          <a:p>
            <a:endParaRPr lang="cs-CZ" dirty="0" smtClean="0"/>
          </a:p>
          <a:p>
            <a:pPr marL="114300" indent="0">
              <a:buNone/>
            </a:pPr>
            <a:endParaRPr lang="en-CZ" dirty="0"/>
          </a:p>
          <a:p>
            <a:pPr marL="114300" indent="0">
              <a:buNone/>
            </a:pPr>
            <a:endParaRPr lang="cs-CZ" dirty="0" smtClean="0"/>
          </a:p>
          <a:p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>
                <a:latin typeface="Arial" charset="0"/>
              </a:rPr>
              <a:t>ERASMUS+ </a:t>
            </a:r>
            <a:r>
              <a:rPr lang="cs-CZ" dirty="0" smtClean="0">
                <a:latin typeface="Arial" charset="0"/>
              </a:rPr>
              <a:t>Program studentské </a:t>
            </a:r>
            <a:r>
              <a:rPr lang="cs-CZ" dirty="0">
                <a:latin typeface="Arial" charset="0"/>
              </a:rPr>
              <a:t>mobility pro akad. rok 2024/2025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Kdo pomůže? </a:t>
            </a:r>
            <a:endParaRPr lang="en-CZ" dirty="0">
              <a:solidFill>
                <a:schemeClr val="accent1"/>
              </a:solidFill>
            </a:endParaRPr>
          </a:p>
        </p:txBody>
      </p:sp>
      <p:pic>
        <p:nvPicPr>
          <p:cNvPr id="1025" name="Picture 1" descr="https://www.tul.cz/wp-content/uploads/2022/01/Hana-Primas_cb_II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69" y="2948227"/>
            <a:ext cx="1231887" cy="123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03" y="1367547"/>
            <a:ext cx="1084218" cy="143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0518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293223"/>
            <a:ext cx="7560000" cy="3108519"/>
          </a:xfrm>
        </p:spPr>
        <p:txBody>
          <a:bodyPr>
            <a:noAutofit/>
          </a:bodyPr>
          <a:lstStyle/>
          <a:p>
            <a:endParaRPr lang="cs-CZ" altLang="cs-CZ" sz="1400" dirty="0" smtClean="0">
              <a:latin typeface="Arial" charset="0"/>
            </a:endParaRPr>
          </a:p>
          <a:p>
            <a:endParaRPr lang="cs-CZ" altLang="cs-CZ" sz="1400" dirty="0">
              <a:latin typeface="Arial" charset="0"/>
            </a:endParaRPr>
          </a:p>
          <a:p>
            <a:endParaRPr lang="cs-CZ" altLang="cs-CZ" sz="1800" dirty="0" smtClean="0">
              <a:latin typeface="Arial" charset="0"/>
            </a:endParaRPr>
          </a:p>
          <a:p>
            <a:r>
              <a:rPr lang="cs-CZ" altLang="cs-CZ" sz="1800" dirty="0" smtClean="0">
                <a:latin typeface="Arial" charset="0"/>
              </a:rPr>
              <a:t>historie</a:t>
            </a:r>
            <a:r>
              <a:rPr lang="cs-CZ" altLang="cs-CZ" sz="1800" dirty="0">
                <a:latin typeface="Arial" charset="0"/>
              </a:rPr>
              <a:t>, geografie, matematika, chemie, německý jazyk, anglický jazyk, španělský jazyk, český jazyk, filologie, filosofie a etika, tělesná výchova, sociální práce, speciální </a:t>
            </a:r>
            <a:r>
              <a:rPr lang="cs-CZ" altLang="cs-CZ" sz="1800" dirty="0" smtClean="0">
                <a:latin typeface="Arial" charset="0"/>
              </a:rPr>
              <a:t>pedagogika, </a:t>
            </a:r>
            <a:r>
              <a:rPr lang="cs-CZ" altLang="cs-CZ" sz="1800" dirty="0">
                <a:latin typeface="Arial" charset="0"/>
              </a:rPr>
              <a:t>primární a předškolní vzdělávání</a:t>
            </a:r>
          </a:p>
          <a:p>
            <a:r>
              <a:rPr lang="cs-CZ" altLang="cs-CZ" sz="1800" dirty="0">
                <a:latin typeface="Arial" charset="0"/>
              </a:rPr>
              <a:t>cokoli dalšího, je-li modifikovaná smlouva</a:t>
            </a:r>
          </a:p>
          <a:p>
            <a:pPr marL="114300" indent="0">
              <a:buNone/>
            </a:pP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endParaRPr lang="cs-CZ" dirty="0" smtClean="0"/>
          </a:p>
          <a:p>
            <a:pPr marL="114300" indent="0">
              <a:buNone/>
            </a:pPr>
            <a:endParaRPr lang="en-CZ" dirty="0"/>
          </a:p>
          <a:p>
            <a:pPr marL="114300" indent="0">
              <a:buNone/>
            </a:pPr>
            <a:endParaRPr lang="cs-CZ" dirty="0" smtClean="0"/>
          </a:p>
          <a:p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>
                <a:latin typeface="Arial" charset="0"/>
              </a:rPr>
              <a:t>ERASMUS+ </a:t>
            </a:r>
            <a:r>
              <a:rPr lang="cs-CZ" dirty="0" smtClean="0">
                <a:latin typeface="Arial" charset="0"/>
              </a:rPr>
              <a:t>Program studentské </a:t>
            </a:r>
            <a:r>
              <a:rPr lang="cs-CZ" dirty="0">
                <a:latin typeface="Arial" charset="0"/>
              </a:rPr>
              <a:t>mobility pro akad. rok 2024/2025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Studovat můžete obory… </a:t>
            </a:r>
            <a:endParaRPr lang="en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0517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293223"/>
            <a:ext cx="7560000" cy="3108519"/>
          </a:xfrm>
        </p:spPr>
        <p:txBody>
          <a:bodyPr>
            <a:noAutofit/>
          </a:bodyPr>
          <a:lstStyle/>
          <a:p>
            <a:r>
              <a:rPr lang="cs-CZ" sz="1800" dirty="0" smtClean="0">
                <a:latin typeface="Arial" charset="0"/>
              </a:rPr>
              <a:t>výše </a:t>
            </a:r>
            <a:r>
              <a:rPr lang="cs-CZ" sz="1800" dirty="0">
                <a:latin typeface="Arial" charset="0"/>
              </a:rPr>
              <a:t>stipendia je dána cílovou zemí: </a:t>
            </a:r>
            <a:br>
              <a:rPr lang="cs-CZ" sz="1800" dirty="0">
                <a:latin typeface="Arial" charset="0"/>
              </a:rPr>
            </a:br>
            <a:r>
              <a:rPr lang="cs-CZ" sz="1800" dirty="0">
                <a:latin typeface="Arial" charset="0"/>
              </a:rPr>
              <a:t>cca od 480 do 600 EUR </a:t>
            </a:r>
            <a:r>
              <a:rPr lang="cs-CZ" sz="1800" dirty="0" smtClean="0">
                <a:latin typeface="Arial" charset="0"/>
              </a:rPr>
              <a:t>měsíčně, praktická stáž + 150 eur / měsíc</a:t>
            </a:r>
            <a:endParaRPr lang="cs-CZ" sz="1800" dirty="0">
              <a:latin typeface="Arial" charset="0"/>
            </a:endParaRPr>
          </a:p>
          <a:p>
            <a:r>
              <a:rPr lang="cs-CZ" sz="1800" dirty="0">
                <a:latin typeface="Arial" charset="0"/>
              </a:rPr>
              <a:t>stipendium pokryje min. 2/3 nákladů na pobyt a studium</a:t>
            </a:r>
            <a:r>
              <a:rPr lang="cs-CZ" sz="1800" dirty="0" smtClean="0">
                <a:latin typeface="Arial" charset="0"/>
              </a:rPr>
              <a:t>;</a:t>
            </a:r>
            <a:endParaRPr lang="cs-CZ" altLang="cs-CZ" sz="1800" dirty="0" smtClean="0">
              <a:latin typeface="Arial" charset="0"/>
            </a:endParaRPr>
          </a:p>
          <a:p>
            <a:r>
              <a:rPr lang="cs-CZ" altLang="cs-CZ" sz="1800" dirty="0" smtClean="0">
                <a:latin typeface="Arial" charset="0"/>
              </a:rPr>
              <a:t>GREEN ERASMUS </a:t>
            </a:r>
          </a:p>
          <a:p>
            <a:r>
              <a:rPr lang="cs-CZ" altLang="cs-CZ" sz="1800" dirty="0" smtClean="0">
                <a:latin typeface="Arial" charset="0"/>
              </a:rPr>
              <a:t>INKLUZE </a:t>
            </a:r>
          </a:p>
          <a:p>
            <a:r>
              <a:rPr lang="cs-CZ" sz="1800" dirty="0" smtClean="0">
                <a:latin typeface="Arial" charset="0"/>
              </a:rPr>
              <a:t>fakulta </a:t>
            </a:r>
            <a:r>
              <a:rPr lang="cs-CZ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může</a:t>
            </a:r>
            <a:r>
              <a:rPr lang="cs-CZ" sz="1800" dirty="0">
                <a:latin typeface="Arial" charset="0"/>
              </a:rPr>
              <a:t> poskytnout studentovi mimořádné stipendium na pokrytí 50 % cestovních nákladů a nákladů na pojištění (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Opatření děkana č.1 /2017</a:t>
            </a:r>
            <a:r>
              <a:rPr lang="cs-CZ" sz="1800" dirty="0" smtClean="0">
                <a:latin typeface="Arial" charset="0"/>
              </a:rPr>
              <a:t>) – žádost se podává po návratu </a:t>
            </a:r>
            <a:endParaRPr lang="cs-CZ" sz="1800" dirty="0">
              <a:latin typeface="Arial" charset="0"/>
            </a:endParaRPr>
          </a:p>
          <a:p>
            <a:endParaRPr lang="cs-CZ" altLang="cs-CZ" sz="1800" dirty="0" smtClean="0">
              <a:latin typeface="Arial" charset="0"/>
            </a:endParaRPr>
          </a:p>
          <a:p>
            <a:pPr marL="114300" indent="0">
              <a:buNone/>
            </a:pPr>
            <a:r>
              <a:rPr lang="cs-CZ" altLang="cs-CZ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endParaRPr lang="cs-CZ" dirty="0" smtClean="0"/>
          </a:p>
          <a:p>
            <a:pPr marL="114300" indent="0">
              <a:buNone/>
            </a:pPr>
            <a:endParaRPr lang="en-CZ" dirty="0"/>
          </a:p>
          <a:p>
            <a:pPr marL="114300" indent="0">
              <a:buNone/>
            </a:pPr>
            <a:endParaRPr lang="cs-CZ" dirty="0" smtClean="0"/>
          </a:p>
          <a:p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6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>
                <a:latin typeface="Arial" charset="0"/>
              </a:rPr>
              <a:t>ERASMUS+ </a:t>
            </a:r>
            <a:r>
              <a:rPr lang="cs-CZ" dirty="0" smtClean="0">
                <a:latin typeface="Arial" charset="0"/>
              </a:rPr>
              <a:t>Program studentské </a:t>
            </a:r>
            <a:r>
              <a:rPr lang="cs-CZ" dirty="0">
                <a:latin typeface="Arial" charset="0"/>
              </a:rPr>
              <a:t>mobility pro akad. rok 2024/2025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Finance 	</a:t>
            </a:r>
            <a:endParaRPr lang="en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69309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529" y="1293223"/>
            <a:ext cx="8823997" cy="3108519"/>
          </a:xfrm>
        </p:spPr>
        <p:txBody>
          <a:bodyPr>
            <a:noAutofit/>
          </a:bodyPr>
          <a:lstStyle/>
          <a:p>
            <a:r>
              <a:rPr lang="cs-CZ" altLang="cs-CZ" sz="1800" dirty="0" smtClean="0">
                <a:latin typeface="Arial" charset="0"/>
              </a:rPr>
              <a:t>přečtěte </a:t>
            </a:r>
            <a:r>
              <a:rPr lang="cs-CZ" altLang="cs-CZ" sz="1800" dirty="0">
                <a:latin typeface="Arial" charset="0"/>
              </a:rPr>
              <a:t>si příspěvky svých spolužáků na Erasmus blogu </a:t>
            </a:r>
            <a:r>
              <a:rPr lang="cs-CZ" altLang="cs-CZ" sz="1800" dirty="0" smtClean="0">
                <a:latin typeface="Arial" charset="0"/>
              </a:rPr>
              <a:t>FP (</a:t>
            </a:r>
            <a:r>
              <a:rPr lang="cs-CZ" altLang="cs-CZ" sz="1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http</a:t>
            </a:r>
            <a:r>
              <a:rPr lang="cs-CZ" altLang="cs-CZ" sz="18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://erasmus.fp.tul.cz/blog</a:t>
            </a:r>
            <a:r>
              <a:rPr lang="cs-CZ" altLang="cs-CZ" sz="1800" dirty="0" smtClean="0">
                <a:latin typeface="Arial" charset="0"/>
              </a:rPr>
              <a:t>)</a:t>
            </a:r>
          </a:p>
          <a:p>
            <a:r>
              <a:rPr lang="cs-CZ" altLang="cs-CZ" sz="1800" dirty="0" smtClean="0">
                <a:latin typeface="Arial" charset="0"/>
              </a:rPr>
              <a:t>podívejte </a:t>
            </a:r>
            <a:r>
              <a:rPr lang="cs-CZ" altLang="cs-CZ" sz="1800" dirty="0">
                <a:latin typeface="Arial" charset="0"/>
              </a:rPr>
              <a:t>se na web fakulty partnerské univerzity, </a:t>
            </a:r>
            <a:r>
              <a:rPr lang="cs-CZ" altLang="cs-CZ" sz="1800" dirty="0" smtClean="0">
                <a:latin typeface="Arial" charset="0"/>
              </a:rPr>
              <a:t>o </a:t>
            </a:r>
            <a:r>
              <a:rPr lang="cs-CZ" altLang="cs-CZ" sz="1800" dirty="0">
                <a:latin typeface="Arial" charset="0"/>
              </a:rPr>
              <a:t>niž máte zájem, a hledejte seznam </a:t>
            </a:r>
            <a:r>
              <a:rPr lang="cs-CZ" altLang="cs-CZ" sz="1800" dirty="0" smtClean="0">
                <a:latin typeface="Arial" charset="0"/>
              </a:rPr>
              <a:t>předmětů</a:t>
            </a:r>
            <a:endParaRPr lang="cs-CZ" altLang="cs-CZ" sz="1800" dirty="0" smtClean="0">
              <a:latin typeface="Arial" charset="0"/>
            </a:endParaRPr>
          </a:p>
          <a:p>
            <a:r>
              <a:rPr lang="cs-CZ" altLang="cs-CZ" sz="1800" dirty="0">
                <a:latin typeface="Arial" charset="0"/>
              </a:rPr>
              <a:t>porovnejte předměty s těmi, které máte </a:t>
            </a:r>
            <a:r>
              <a:rPr lang="cs-CZ" altLang="cs-CZ" sz="1800" dirty="0" smtClean="0">
                <a:latin typeface="Arial" charset="0"/>
              </a:rPr>
              <a:t>studovat </a:t>
            </a:r>
            <a:r>
              <a:rPr lang="cs-CZ" altLang="cs-CZ" sz="1800" dirty="0">
                <a:latin typeface="Arial" charset="0"/>
              </a:rPr>
              <a:t>zde a hledejte </a:t>
            </a:r>
            <a:r>
              <a:rPr lang="cs-CZ" altLang="cs-CZ" sz="1800" dirty="0" smtClean="0">
                <a:latin typeface="Arial" charset="0"/>
              </a:rPr>
              <a:t>průnik</a:t>
            </a:r>
          </a:p>
          <a:p>
            <a:r>
              <a:rPr lang="cs-CZ" altLang="cs-CZ" sz="1800" dirty="0">
                <a:latin typeface="Arial" charset="0"/>
              </a:rPr>
              <a:t>vytipujte si ty předměty, které můžete studovat i v cizině (</a:t>
            </a:r>
            <a:r>
              <a:rPr lang="cs-CZ" altLang="cs-CZ" sz="1800" b="1" dirty="0">
                <a:latin typeface="Arial" charset="0"/>
              </a:rPr>
              <a:t>30 kreditů</a:t>
            </a:r>
            <a:r>
              <a:rPr lang="cs-CZ" altLang="cs-CZ" sz="1800" dirty="0" smtClean="0">
                <a:latin typeface="Arial" charset="0"/>
              </a:rPr>
              <a:t>)</a:t>
            </a:r>
          </a:p>
          <a:p>
            <a:r>
              <a:rPr lang="cs-CZ" altLang="cs-CZ" dirty="0">
                <a:latin typeface="Arial" charset="0"/>
              </a:rPr>
              <a:t>vyhledejte si ve studijním plánu předměty, které by bylo možné náhradou uznat (v programu Erasmus+ je nutné párování min. 1 předmětu)</a:t>
            </a:r>
          </a:p>
          <a:p>
            <a:r>
              <a:rPr lang="cs-CZ" altLang="cs-CZ" dirty="0">
                <a:latin typeface="Arial" charset="0"/>
              </a:rPr>
              <a:t>uznávání kreditů ze zahraničí na domácí </a:t>
            </a:r>
            <a:r>
              <a:rPr lang="cs-CZ" altLang="cs-CZ" dirty="0" smtClean="0">
                <a:latin typeface="Arial" charset="0"/>
              </a:rPr>
              <a:t>univerzitě- pozor na kredity</a:t>
            </a:r>
            <a:endParaRPr lang="cs-CZ" altLang="cs-CZ" dirty="0">
              <a:latin typeface="Arial" charset="0"/>
            </a:endParaRPr>
          </a:p>
          <a:p>
            <a:pPr marL="114300" indent="0">
              <a:buNone/>
            </a:pPr>
            <a:endParaRPr lang="en-CZ" dirty="0"/>
          </a:p>
          <a:p>
            <a:pPr marL="114300" indent="0">
              <a:buNone/>
            </a:pPr>
            <a:endParaRPr lang="cs-CZ" dirty="0" smtClean="0"/>
          </a:p>
          <a:p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>
                <a:latin typeface="Arial" charset="0"/>
              </a:rPr>
              <a:t>ERASMUS+ </a:t>
            </a:r>
            <a:r>
              <a:rPr lang="cs-CZ" dirty="0" smtClean="0">
                <a:latin typeface="Arial" charset="0"/>
              </a:rPr>
              <a:t>Program studentské </a:t>
            </a:r>
            <a:r>
              <a:rPr lang="cs-CZ" dirty="0">
                <a:latin typeface="Arial" charset="0"/>
              </a:rPr>
              <a:t>mobility pro akad. rok 2024/2025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Než podáte přihlášku … </a:t>
            </a:r>
            <a:endParaRPr lang="en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651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529" y="1293223"/>
            <a:ext cx="8823997" cy="3108519"/>
          </a:xfrm>
        </p:spPr>
        <p:txBody>
          <a:bodyPr>
            <a:noAutofit/>
          </a:bodyPr>
          <a:lstStyle/>
          <a:p>
            <a:r>
              <a:rPr lang="cs-CZ" altLang="cs-CZ" sz="1800" dirty="0" smtClean="0">
                <a:latin typeface="Arial" charset="0"/>
              </a:rPr>
              <a:t>sledujte </a:t>
            </a:r>
            <a:r>
              <a:rPr lang="cs-CZ" altLang="cs-CZ" sz="1800" dirty="0">
                <a:latin typeface="Arial" charset="0"/>
              </a:rPr>
              <a:t>vždy v aktuálním zimním semestru zprávy Erasmu na fakultním webu, tj. </a:t>
            </a:r>
            <a:r>
              <a:rPr lang="cs-CZ" altLang="cs-C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hlinkClick r:id="rId2"/>
              </a:rPr>
              <a:t>http://</a:t>
            </a:r>
            <a:r>
              <a:rPr lang="cs-CZ" altLang="cs-CZ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hlinkClick r:id="rId2"/>
              </a:rPr>
              <a:t>erasmus.fp.tul.cz/</a:t>
            </a:r>
            <a:endParaRPr lang="cs-CZ" altLang="cs-CZ" sz="1800" dirty="0">
              <a:latin typeface="Arial" charset="0"/>
            </a:endParaRPr>
          </a:p>
          <a:p>
            <a:r>
              <a:rPr lang="cs-CZ" altLang="cs-CZ" sz="1800" dirty="0" smtClean="0">
                <a:latin typeface="Arial" charset="0"/>
              </a:rPr>
              <a:t>na </a:t>
            </a:r>
            <a:r>
              <a:rPr lang="cs-CZ" altLang="cs-CZ" sz="1800" dirty="0">
                <a:latin typeface="Arial" charset="0"/>
              </a:rPr>
              <a:t>uvedené stránce prostudujte podmínky výběrového řízení a na stránce </a:t>
            </a:r>
            <a:r>
              <a:rPr lang="cs-CZ" altLang="cs-C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hlinkClick r:id="rId3"/>
              </a:rPr>
              <a:t>http://www.tul.cz/studenti/erasmus-pro-studenty/erasmus</a:t>
            </a:r>
            <a:r>
              <a:rPr lang="cs-CZ" altLang="cs-C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cs-CZ" altLang="cs-CZ" sz="1800" dirty="0">
                <a:latin typeface="Arial" charset="0"/>
              </a:rPr>
              <a:t>si pročtěte kvalifikační podmínky pro studijní </a:t>
            </a:r>
            <a:r>
              <a:rPr lang="cs-CZ" altLang="cs-CZ" sz="1800" dirty="0" smtClean="0">
                <a:latin typeface="Arial" charset="0"/>
              </a:rPr>
              <a:t>pobyty </a:t>
            </a:r>
          </a:p>
          <a:p>
            <a:r>
              <a:rPr lang="cs-CZ" altLang="cs-CZ" sz="1800" dirty="0" smtClean="0">
                <a:latin typeface="Arial" charset="0"/>
              </a:rPr>
              <a:t>Podejte si přihlášku přes STAG v sekci moje studium, ECTS výjezdy </a:t>
            </a:r>
          </a:p>
          <a:p>
            <a:r>
              <a:rPr lang="cs-CZ" altLang="cs-CZ" sz="1800" dirty="0" smtClean="0">
                <a:latin typeface="Arial" charset="0"/>
              </a:rPr>
              <a:t>Součástí přihlášky je motivační dopis a CV v jazyce, ve kterém hodláte studovat</a:t>
            </a:r>
          </a:p>
          <a:p>
            <a:r>
              <a:rPr lang="cs-CZ" dirty="0" smtClean="0">
                <a:latin typeface="Arial" charset="0"/>
              </a:rPr>
              <a:t>Zvažte, zda je lepší vyjet v ZS nebo v LS </a:t>
            </a:r>
          </a:p>
          <a:p>
            <a:r>
              <a:rPr lang="cs-CZ" dirty="0" smtClean="0">
                <a:latin typeface="Arial" charset="0"/>
              </a:rPr>
              <a:t>Vše potřebné nahrajte do </a:t>
            </a:r>
            <a:r>
              <a:rPr lang="cs-CZ" dirty="0" err="1" smtClean="0">
                <a:latin typeface="Arial" charset="0"/>
              </a:rPr>
              <a:t>Stagu</a:t>
            </a:r>
            <a:r>
              <a:rPr lang="cs-CZ" dirty="0" smtClean="0">
                <a:latin typeface="Arial" charset="0"/>
              </a:rPr>
              <a:t> VČAS: </a:t>
            </a:r>
            <a:r>
              <a:rPr lang="cs-CZ" dirty="0" err="1" smtClean="0">
                <a:solidFill>
                  <a:srgbClr val="FF0000"/>
                </a:solidFill>
                <a:latin typeface="Arial" charset="0"/>
              </a:rPr>
              <a:t>deadline</a:t>
            </a:r>
            <a:r>
              <a:rPr lang="cs-CZ" dirty="0" smtClean="0">
                <a:solidFill>
                  <a:srgbClr val="FF0000"/>
                </a:solidFill>
                <a:latin typeface="Arial" charset="0"/>
              </a:rPr>
              <a:t> 14. 1. 2024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>
                <a:latin typeface="Arial" charset="0"/>
              </a:rPr>
              <a:t>ERASMUS+ </a:t>
            </a:r>
            <a:r>
              <a:rPr lang="cs-CZ" dirty="0" smtClean="0">
                <a:latin typeface="Arial" charset="0"/>
              </a:rPr>
              <a:t>Program studentské </a:t>
            </a:r>
            <a:r>
              <a:rPr lang="cs-CZ" dirty="0">
                <a:latin typeface="Arial" charset="0"/>
              </a:rPr>
              <a:t>mobility pro akad. rok 2024/2025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Jak se přihlásit do výběrového řízení? </a:t>
            </a:r>
            <a:endParaRPr lang="en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78304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529" y="1293223"/>
            <a:ext cx="8823997" cy="3108519"/>
          </a:xfrm>
        </p:spPr>
        <p:txBody>
          <a:bodyPr>
            <a:noAutofit/>
          </a:bodyPr>
          <a:lstStyle/>
          <a:p>
            <a:r>
              <a:rPr lang="cs-CZ" sz="1800" dirty="0" smtClean="0">
                <a:latin typeface="Arial" charset="0"/>
              </a:rPr>
              <a:t>Zda </a:t>
            </a:r>
            <a:r>
              <a:rPr lang="cs-CZ" sz="1800" dirty="0">
                <a:latin typeface="Arial" charset="0"/>
              </a:rPr>
              <a:t>jste byli vybráni se dozvíte </a:t>
            </a:r>
            <a:r>
              <a:rPr lang="cs-CZ" sz="1800" dirty="0" smtClean="0">
                <a:latin typeface="Arial" charset="0"/>
              </a:rPr>
              <a:t>emailem </a:t>
            </a:r>
            <a:r>
              <a:rPr lang="cs-CZ" sz="1800" dirty="0">
                <a:latin typeface="Arial" charset="0"/>
              </a:rPr>
              <a:t>do konce ledna </a:t>
            </a:r>
            <a:r>
              <a:rPr lang="cs-CZ" sz="1800" dirty="0" smtClean="0">
                <a:latin typeface="Arial" charset="0"/>
              </a:rPr>
              <a:t>2024.</a:t>
            </a:r>
          </a:p>
          <a:p>
            <a:pPr marL="114300" indent="0">
              <a:buNone/>
            </a:pPr>
            <a:endParaRPr lang="cs-CZ" sz="1800" dirty="0" smtClean="0">
              <a:latin typeface="Arial" charset="0"/>
            </a:endParaRPr>
          </a:p>
          <a:p>
            <a:r>
              <a:rPr lang="cs-CZ" sz="1800" dirty="0" smtClean="0">
                <a:latin typeface="Arial" charset="0"/>
              </a:rPr>
              <a:t>To, že uspějete ve výběrovém řízení, ještě </a:t>
            </a:r>
            <a:r>
              <a:rPr lang="cs-CZ" sz="1800" dirty="0">
                <a:latin typeface="Arial" charset="0"/>
              </a:rPr>
              <a:t>neznamená, že skutečně vycestujete. Stáváte se kandidáty na udělení stipendia. O Vašem výjezdu rozhodne </a:t>
            </a:r>
            <a:r>
              <a:rPr lang="cs-CZ" sz="1800" dirty="0" smtClean="0">
                <a:latin typeface="Arial" charset="0"/>
              </a:rPr>
              <a:t>Zahraniční oddělení na </a:t>
            </a:r>
            <a:r>
              <a:rPr lang="cs-CZ" sz="1800" dirty="0">
                <a:latin typeface="Arial" charset="0"/>
              </a:rPr>
              <a:t>základě přidělené částky peněz pro Erasmus+ grant na rok </a:t>
            </a:r>
            <a:r>
              <a:rPr lang="cs-CZ" sz="1800" dirty="0" smtClean="0">
                <a:latin typeface="Arial" charset="0"/>
              </a:rPr>
              <a:t>2024-2025. </a:t>
            </a:r>
            <a:r>
              <a:rPr lang="cs-CZ" sz="1800" dirty="0">
                <a:latin typeface="Arial" charset="0"/>
              </a:rPr>
              <a:t>Zda skutečně vyjíždíte, budete včas informování </a:t>
            </a:r>
            <a:r>
              <a:rPr lang="cs-CZ" sz="1800" dirty="0" smtClean="0">
                <a:latin typeface="Arial" charset="0"/>
              </a:rPr>
              <a:t>fakultní </a:t>
            </a:r>
            <a:r>
              <a:rPr lang="cs-CZ" sz="1800" dirty="0">
                <a:latin typeface="Arial" charset="0"/>
              </a:rPr>
              <a:t>koordinátorkou.</a:t>
            </a:r>
          </a:p>
          <a:p>
            <a:pPr marL="114300" indent="0">
              <a:buNone/>
            </a:pPr>
            <a:endParaRPr lang="en-CZ" dirty="0"/>
          </a:p>
          <a:p>
            <a:pPr marL="114300" indent="0">
              <a:buNone/>
            </a:pPr>
            <a:endParaRPr lang="cs-CZ" dirty="0" smtClean="0"/>
          </a:p>
          <a:p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9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>
                <a:latin typeface="Arial" charset="0"/>
              </a:rPr>
              <a:t>ERASMUS+ </a:t>
            </a:r>
            <a:r>
              <a:rPr lang="cs-CZ" dirty="0" smtClean="0">
                <a:latin typeface="Arial" charset="0"/>
              </a:rPr>
              <a:t>Program studentské </a:t>
            </a:r>
            <a:r>
              <a:rPr lang="cs-CZ" dirty="0">
                <a:latin typeface="Arial" charset="0"/>
              </a:rPr>
              <a:t>mobility pro akad. rok 2024/2025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Jak se dozvím, zda jedu? </a:t>
            </a:r>
            <a:endParaRPr lang="en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9530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B765-7BB9-4940-BE79-162D40FE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Další schůzka pro úspěšné kandidáty v únoru / březnu 2024 </a:t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4B3469-47E2-0F4E-9011-5BFFC9FCF3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10</a:t>
            </a:fld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7C0DD-268F-4D4D-9248-F0A2A739D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lnSpc>
                <a:spcPct val="120000"/>
              </a:lnSpc>
              <a:buNone/>
            </a:pPr>
            <a:r>
              <a:rPr lang="cs-CZ" dirty="0" smtClean="0"/>
              <a:t>A tam vám vysvětlím, co dál… 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2AF17C5-BFE3-F347-8ABA-976352CABA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>
                <a:latin typeface="Arial" charset="0"/>
              </a:rPr>
              <a:t>ERASMUS+ Program studentské mobility pro akad. rok 2024/2025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79672799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FP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76D5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</TotalTime>
  <Words>496</Words>
  <Application>Microsoft Office PowerPoint</Application>
  <PresentationFormat>Předvádění na obrazovce (16:9)</PresentationFormat>
  <Paragraphs>82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Simple Light</vt:lpstr>
      <vt:lpstr>ERASMUS+ Program studentské mobility pro akad. rok 2024/2025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Další schůzka pro úspěšné kandidáty v únoru / březnu 2024   </vt:lpstr>
      <vt:lpstr> Dotazy?  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Júlia Jandejsková</dc:creator>
  <cp:lastModifiedBy>Júlia Jandejsková</cp:lastModifiedBy>
  <cp:revision>129</cp:revision>
  <dcterms:modified xsi:type="dcterms:W3CDTF">2023-11-16T08:27:48Z</dcterms:modified>
</cp:coreProperties>
</file>