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8" r:id="rId2"/>
    <p:sldId id="312" r:id="rId3"/>
    <p:sldId id="325" r:id="rId4"/>
    <p:sldId id="326" r:id="rId5"/>
    <p:sldId id="327" r:id="rId6"/>
    <p:sldId id="332" r:id="rId7"/>
    <p:sldId id="328" r:id="rId8"/>
    <p:sldId id="333" r:id="rId9"/>
    <p:sldId id="329" r:id="rId10"/>
    <p:sldId id="330" r:id="rId11"/>
    <p:sldId id="334" r:id="rId12"/>
    <p:sldId id="314" r:id="rId13"/>
    <p:sldId id="331" r:id="rId14"/>
    <p:sldId id="322" r:id="rId15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4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560" autoAdjust="0"/>
  </p:normalViewPr>
  <p:slideViewPr>
    <p:cSldViewPr snapToGrid="0" snapToObjects="1">
      <p:cViewPr varScale="1">
        <p:scale>
          <a:sx n="141" d="100"/>
          <a:sy n="141" d="100"/>
        </p:scale>
        <p:origin x="13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68B45-3651-144C-9B42-ECFFE31510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582-AB2F-6945-BF77-BD7DE7B09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67F0-AAF2-1C40-8CBB-C161C73BDB1E}" type="datetimeFigureOut">
              <a:rPr lang="en-CZ" smtClean="0"/>
              <a:t>11/13/2025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A7D9-EF62-3A47-86DF-C907FD53C5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A8DF4-B159-1F45-A0BE-816E4D0C71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A96C-A851-C743-AA2E-E27D6B4FD2D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0187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A72E2942-9AC5-6E47-9216-30E885FB5BD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</p:spPr>
        <p:txBody>
          <a:bodyPr lIns="0"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11C042-D774-FF4E-AC61-820EDD6E25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99" y="252000"/>
            <a:ext cx="8640000" cy="795828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CZ" smtClean="0"/>
              <a:pPr/>
              <a:t>‹#›</a:t>
            </a:fld>
            <a:endParaRPr lang="en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0B212-B963-B541-AB2C-C86A83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</p:spPr>
        <p:txBody>
          <a:bodyPr lIns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endParaRPr lang="en-CZ" sz="4000" dirty="0">
              <a:solidFill>
                <a:schemeClr val="bg1"/>
              </a:solidFill>
            </a:endParaRPr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7640F16-C798-1940-98D0-41B3CDD4C872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94FA3E-B964-DE4C-BCA8-4E6EB194E3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474"/>
            <a:ext cx="133160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430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2000" y="826625"/>
            <a:ext cx="7560000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960F43F-42F7-D641-9024-48C8559868BA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1C4CAA-2DDF-FE46-8DC3-3E7F731F41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48246" cy="2916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1999" y="770784"/>
            <a:ext cx="7560000" cy="2361215"/>
          </a:xfrm>
          <a:prstGeom prst="rect">
            <a:avLst/>
          </a:prstGeom>
        </p:spPr>
        <p:txBody>
          <a:bodyPr lIns="0"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Body Level One…">
            <a:extLst>
              <a:ext uri="{FF2B5EF4-FFF2-40B4-BE49-F238E27FC236}">
                <a16:creationId xmlns:a16="http://schemas.microsoft.com/office/drawing/2014/main" id="{6A91278C-EE2F-154C-A334-789EFD7AC271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3132000"/>
            <a:ext cx="7560000" cy="1436875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D342EA7A-0230-9C4E-8A1C-0937059371F9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F6CCF6-5AAA-5944-815E-8418610E1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48246" cy="2916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1" r:id="rId3"/>
    <p:sldLayoutId id="2147483655" r:id="rId4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ulia.jandejskova@tul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fp.tul.cz/" TargetMode="External"/><Relationship Id="rId7" Type="http://schemas.openxmlformats.org/officeDocument/2006/relationships/image" Target="../media/image5.jpeg"/><Relationship Id="rId2" Type="http://schemas.openxmlformats.org/officeDocument/2006/relationships/hyperlink" Target="mailto:julia.jandejskova@tul.cz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hyperlink" Target="https://www.tul.cz/erasmus/" TargetMode="External"/><Relationship Id="rId4" Type="http://schemas.openxmlformats.org/officeDocument/2006/relationships/hyperlink" Target="mailto:hana.primas@tul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l.cz/erasmus/dulezite-dokumenty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.tul.cz/vyse-financni-podpory-erasmus-ka-131-2025-26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.tul.cz/kvalifikacni-podminky-studijni-pobyt-2025" TargetMode="External"/><Relationship Id="rId2" Type="http://schemas.openxmlformats.org/officeDocument/2006/relationships/hyperlink" Target="http://erasmus.fp.tul.cz/blog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rasmus.fp.tul.cz/studenti/partnerske-univerzity-studen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.fp.tul.cz/studenti/fakultni-koordinatori" TargetMode="External"/><Relationship Id="rId2" Type="http://schemas.openxmlformats.org/officeDocument/2006/relationships/hyperlink" Target="https://doc.tul.cz/kvalifikacni-podminky-prakticka-staz-2025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n.eu/products?af%5b0%5d=Active%20products&amp;pt%5b0%5d=SAP&amp;page=1" TargetMode="External"/><Relationship Id="rId2" Type="http://schemas.openxmlformats.org/officeDocument/2006/relationships/hyperlink" Target="https://erasmusbip.org/whatisabip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l.cz/studenti/erasmus-pro-studenty/erasmus" TargetMode="External"/><Relationship Id="rId2" Type="http://schemas.openxmlformats.org/officeDocument/2006/relationships/hyperlink" Target="http://erasmus.fp.tul.cz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cs-CZ" dirty="0" smtClean="0"/>
              <a:t>Mgr. Júlia Jandejsková	</a:t>
            </a:r>
            <a:endParaRPr lang="en-CZ" dirty="0"/>
          </a:p>
          <a:p>
            <a:r>
              <a:rPr lang="cs-CZ" dirty="0" err="1" smtClean="0"/>
              <a:t>Faculty</a:t>
            </a:r>
            <a:r>
              <a:rPr lang="cs-CZ" dirty="0" smtClean="0"/>
              <a:t> </a:t>
            </a:r>
            <a:r>
              <a:rPr lang="cs-CZ" dirty="0" err="1" smtClean="0"/>
              <a:t>Coordinator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Student Mobility</a:t>
            </a:r>
            <a:endParaRPr lang="en-CZ" dirty="0"/>
          </a:p>
          <a:p>
            <a:endParaRPr lang="en-CZ" dirty="0"/>
          </a:p>
          <a:p>
            <a:r>
              <a:rPr lang="cs-CZ" dirty="0" smtClean="0">
                <a:hlinkClick r:id="rId2"/>
              </a:rPr>
              <a:t>julia.jandejskova@tul.cz</a:t>
            </a:r>
            <a:r>
              <a:rPr lang="cs-CZ" dirty="0" smtClean="0"/>
              <a:t>					13. 11. 2025</a:t>
            </a:r>
            <a:endParaRPr lang="en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ERASMUS+ Program</a:t>
            </a:r>
            <a:br>
              <a:rPr lang="cs-CZ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</a:br>
            <a:r>
              <a:rPr lang="cs-CZ" sz="28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studentské mobility pro akad. rok </a:t>
            </a:r>
            <a:r>
              <a:rPr lang="cs-CZ" sz="2800" dirty="0" smtClean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2026/2027</a:t>
            </a:r>
            <a:endParaRPr lang="cs-CZ" sz="2800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46387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29" y="1293223"/>
            <a:ext cx="8823997" cy="3108519"/>
          </a:xfrm>
        </p:spPr>
        <p:txBody>
          <a:bodyPr>
            <a:noAutofit/>
          </a:bodyPr>
          <a:lstStyle/>
          <a:p>
            <a:r>
              <a:rPr lang="cs-CZ" sz="1800" dirty="0" smtClean="0">
                <a:latin typeface="Arial" charset="0"/>
              </a:rPr>
              <a:t>Zda </a:t>
            </a:r>
            <a:r>
              <a:rPr lang="cs-CZ" sz="1800" dirty="0">
                <a:latin typeface="Arial" charset="0"/>
              </a:rPr>
              <a:t>jste byli vybráni se dozvíte </a:t>
            </a:r>
            <a:r>
              <a:rPr lang="cs-CZ" sz="1800" dirty="0" smtClean="0">
                <a:latin typeface="Arial" charset="0"/>
              </a:rPr>
              <a:t>emailem </a:t>
            </a:r>
            <a:r>
              <a:rPr lang="cs-CZ" sz="1800" dirty="0">
                <a:latin typeface="Arial" charset="0"/>
              </a:rPr>
              <a:t>do konce ledna </a:t>
            </a:r>
            <a:r>
              <a:rPr lang="cs-CZ" sz="1800" dirty="0" smtClean="0">
                <a:latin typeface="Arial" charset="0"/>
              </a:rPr>
              <a:t>2026.</a:t>
            </a:r>
          </a:p>
          <a:p>
            <a:pPr marL="114300" indent="0">
              <a:buNone/>
            </a:pPr>
            <a:endParaRPr lang="cs-CZ" sz="1800" dirty="0" smtClean="0">
              <a:latin typeface="Arial" charset="0"/>
            </a:endParaRPr>
          </a:p>
          <a:p>
            <a:r>
              <a:rPr lang="cs-CZ" sz="1800" dirty="0" smtClean="0">
                <a:latin typeface="Arial" charset="0"/>
              </a:rPr>
              <a:t>To, že uspějete ve výběrovém řízení, ještě </a:t>
            </a:r>
            <a:r>
              <a:rPr lang="cs-CZ" sz="1800" dirty="0">
                <a:latin typeface="Arial" charset="0"/>
              </a:rPr>
              <a:t>neznamená, že skutečně vycestujete. Stáváte se </a:t>
            </a:r>
            <a:r>
              <a:rPr lang="cs-CZ" sz="1800" dirty="0">
                <a:solidFill>
                  <a:srgbClr val="FF0000"/>
                </a:solidFill>
                <a:latin typeface="Arial" charset="0"/>
              </a:rPr>
              <a:t>kandidáty na udělení stipendia</a:t>
            </a:r>
            <a:r>
              <a:rPr lang="cs-CZ" sz="1800" dirty="0">
                <a:latin typeface="Arial" charset="0"/>
              </a:rPr>
              <a:t>. O Vašem výjezdu rozhodne </a:t>
            </a:r>
            <a:r>
              <a:rPr lang="cs-CZ" sz="1800" dirty="0" smtClean="0">
                <a:latin typeface="Arial" charset="0"/>
              </a:rPr>
              <a:t>Zahraniční oddělení na </a:t>
            </a:r>
            <a:r>
              <a:rPr lang="cs-CZ" sz="1800" dirty="0">
                <a:latin typeface="Arial" charset="0"/>
              </a:rPr>
              <a:t>základě přidělené částky peněz pro Erasmus+ grant na rok </a:t>
            </a:r>
            <a:r>
              <a:rPr lang="cs-CZ" sz="1800" dirty="0" smtClean="0">
                <a:latin typeface="Arial" charset="0"/>
              </a:rPr>
              <a:t>2026-2027 může být až v červnu 2026. </a:t>
            </a:r>
            <a:r>
              <a:rPr lang="cs-CZ" sz="1800" dirty="0">
                <a:latin typeface="Arial" charset="0"/>
              </a:rPr>
              <a:t>Zda skutečně vyjíždíte, budete včas informování </a:t>
            </a:r>
            <a:r>
              <a:rPr lang="cs-CZ" sz="1800" dirty="0" smtClean="0">
                <a:latin typeface="Arial" charset="0"/>
              </a:rPr>
              <a:t>fakultní </a:t>
            </a:r>
            <a:r>
              <a:rPr lang="cs-CZ" sz="1800" dirty="0">
                <a:latin typeface="Arial" charset="0"/>
              </a:rPr>
              <a:t>koordinátorkou.</a:t>
            </a:r>
          </a:p>
          <a:p>
            <a:pPr marL="114300" indent="0">
              <a:buNone/>
            </a:pPr>
            <a:endParaRPr lang="en-CZ" dirty="0"/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11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Jak se dozvím, zda jedu?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9530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173" y="1910696"/>
            <a:ext cx="8823997" cy="3108519"/>
          </a:xfrm>
        </p:spPr>
        <p:txBody>
          <a:bodyPr>
            <a:noAutofit/>
          </a:bodyPr>
          <a:lstStyle/>
          <a:p>
            <a:r>
              <a:rPr lang="cs-CZ" dirty="0" smtClean="0"/>
              <a:t>I to se může </a:t>
            </a:r>
            <a:r>
              <a:rPr lang="cs-CZ" dirty="0" smtClean="0"/>
              <a:t>stát. Nikdo </a:t>
            </a:r>
            <a:r>
              <a:rPr lang="cs-CZ" dirty="0" smtClean="0"/>
              <a:t>z nás není stroj, aby zvládl všechno a na 100%. </a:t>
            </a:r>
          </a:p>
          <a:p>
            <a:r>
              <a:rPr lang="cs-CZ" dirty="0" smtClean="0"/>
              <a:t>Od toho jsme tady my, koordinátoři, abychom pomohli, poradili. Uděláme, co je v našich silách – co se týká administrativy. </a:t>
            </a:r>
          </a:p>
          <a:p>
            <a:r>
              <a:rPr lang="cs-CZ" dirty="0" smtClean="0"/>
              <a:t>Nebojte se říct si o pomoc, nejste vševědoucí, abyste na to museli být sami! (ze začátku to může </a:t>
            </a:r>
            <a:r>
              <a:rPr lang="cs-CZ" dirty="0" smtClean="0"/>
              <a:t>být náročné) </a:t>
            </a:r>
            <a:endParaRPr lang="cs-CZ" dirty="0" smtClean="0"/>
          </a:p>
          <a:p>
            <a:r>
              <a:rPr lang="cs-CZ" dirty="0" smtClean="0"/>
              <a:t>Výjezdový držák, </a:t>
            </a:r>
            <a:r>
              <a:rPr lang="cs-CZ" dirty="0" smtClean="0"/>
              <a:t>Mgr. </a:t>
            </a:r>
            <a:r>
              <a:rPr lang="cs-CZ" dirty="0" smtClean="0"/>
              <a:t>Tereza </a:t>
            </a:r>
            <a:r>
              <a:rPr lang="cs-CZ" dirty="0" smtClean="0"/>
              <a:t>Bucharová </a:t>
            </a:r>
            <a:endParaRPr lang="en-CZ" dirty="0"/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12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815201"/>
            <a:ext cx="8432345" cy="7314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Co když se to </a:t>
            </a:r>
            <a:r>
              <a:rPr lang="cs-CZ" dirty="0" smtClean="0">
                <a:solidFill>
                  <a:schemeClr val="accent1"/>
                </a:solidFill>
              </a:rPr>
              <a:t>nepovede tak, jak jsem si to vysnil/a?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45585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DB765-7BB9-4940-BE79-162D40FE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Další schůzka pro úspěšné kandidáty v únoru / březnu 2026 </a:t>
            </a:r>
            <a:br>
              <a:rPr lang="cs-CZ" sz="3600" dirty="0" smtClean="0"/>
            </a:br>
            <a:r>
              <a:rPr lang="cs-CZ" sz="3600" dirty="0" smtClean="0"/>
              <a:t/>
            </a:r>
            <a:br>
              <a:rPr lang="cs-CZ" sz="3600" dirty="0" smtClean="0"/>
            </a:b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4B3469-47E2-0F4E-9011-5BFFC9FCF3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13</a:t>
            </a:fld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7C0DD-268F-4D4D-9248-F0A2A739D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cs-CZ" dirty="0" smtClean="0"/>
              <a:t>A tam vám vysvětlím, co dál… 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2AF17C5-BFE3-F347-8ABA-976352CAB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Program studentské 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79672799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DB765-7BB9-4940-BE79-162D40FE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 smtClean="0"/>
              <a:t>Čemu nerozumíš, Péťo? </a:t>
            </a:r>
            <a:br>
              <a:rPr lang="cs-CZ" sz="3600" dirty="0" smtClean="0"/>
            </a:br>
            <a:r>
              <a:rPr lang="cs-CZ" sz="3600" dirty="0" smtClean="0"/>
              <a:t/>
            </a:r>
            <a:br>
              <a:rPr lang="cs-CZ" sz="3600" dirty="0" smtClean="0"/>
            </a:br>
            <a:endParaRPr lang="en-GB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4B3469-47E2-0F4E-9011-5BFFC9FCF3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14</a:t>
            </a:fld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7C0DD-268F-4D4D-9248-F0A2A739D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800" y="2541600"/>
            <a:ext cx="7560000" cy="2027275"/>
          </a:xfrm>
        </p:spPr>
        <p:txBody>
          <a:bodyPr>
            <a:noAutofit/>
          </a:bodyPr>
          <a:lstStyle/>
          <a:p>
            <a:pPr marL="114300" indent="0" algn="ctr">
              <a:lnSpc>
                <a:spcPct val="120000"/>
              </a:lnSpc>
              <a:buNone/>
            </a:pPr>
            <a:r>
              <a:rPr lang="cs-CZ" sz="3200" dirty="0" smtClean="0"/>
              <a:t>ŽÁDNÝ DOTAZ NENÍ HLOUPÝ! 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2AF17C5-BFE3-F347-8ABA-976352CAB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Program studentské 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40525737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cs-CZ" dirty="0" smtClean="0"/>
              <a:t>Mgr. Júlia Jandejsková </a:t>
            </a:r>
            <a:endParaRPr lang="en-CZ" dirty="0"/>
          </a:p>
          <a:p>
            <a:r>
              <a:rPr lang="cs-CZ" dirty="0" smtClean="0"/>
              <a:t>Fakultní koordinátor pro studentské mobility </a:t>
            </a:r>
            <a:endParaRPr lang="en-CZ" dirty="0"/>
          </a:p>
          <a:p>
            <a:r>
              <a:rPr lang="cs-CZ" dirty="0"/>
              <a:t>j</a:t>
            </a:r>
            <a:r>
              <a:rPr lang="cs-CZ" dirty="0" smtClean="0"/>
              <a:t>ulia.jandejskova@tul.cz</a:t>
            </a:r>
            <a:endParaRPr lang="en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649010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592352"/>
            <a:ext cx="8496000" cy="2809390"/>
          </a:xfrm>
        </p:spPr>
        <p:txBody>
          <a:bodyPr>
            <a:noAutofit/>
          </a:bodyPr>
          <a:lstStyle/>
          <a:p>
            <a:pPr marL="114300" indent="0">
              <a:buNone/>
            </a:pPr>
            <a:endParaRPr lang="en-CZ" dirty="0"/>
          </a:p>
          <a:p>
            <a:r>
              <a:rPr lang="cs-CZ" dirty="0" smtClean="0"/>
              <a:t>Pak už nemusí být příležitost, nebo budou děti, práce… </a:t>
            </a:r>
            <a:endParaRPr lang="en-CZ" dirty="0"/>
          </a:p>
          <a:p>
            <a:r>
              <a:rPr lang="cs-CZ" dirty="0" smtClean="0"/>
              <a:t>Zdokonalení se v cizím jazyce (ano, nadávky se učí vždy první</a:t>
            </a:r>
            <a:r>
              <a:rPr lang="cs-CZ" dirty="0" smtClean="0"/>
              <a:t>)</a:t>
            </a:r>
            <a:endParaRPr lang="en-CZ" dirty="0"/>
          </a:p>
          <a:p>
            <a:r>
              <a:rPr lang="cs-CZ" dirty="0" smtClean="0"/>
              <a:t>Poznat cizí země, kulturu, SÁM / SAMA SEBE, posunout nebo poznat své vlastní hranice</a:t>
            </a:r>
          </a:p>
          <a:p>
            <a:r>
              <a:rPr lang="cs-CZ" dirty="0" smtClean="0"/>
              <a:t>Získat zajímavé kontakty ve studovaném oboru </a:t>
            </a:r>
          </a:p>
          <a:p>
            <a:r>
              <a:rPr lang="cs-CZ" dirty="0" smtClean="0"/>
              <a:t>Poznat fungování jiných institucí </a:t>
            </a:r>
          </a:p>
          <a:p>
            <a:r>
              <a:rPr lang="cs-CZ" dirty="0" smtClean="0"/>
              <a:t>Navázat nová přátelství</a:t>
            </a:r>
          </a:p>
          <a:p>
            <a:r>
              <a:rPr lang="cs-CZ" dirty="0" smtClean="0"/>
              <a:t>Prostě vypadnout pryč a nadechnout se svobody</a:t>
            </a:r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3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Proč vyjet do zahraničí? Proč TEĎ?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7388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293223"/>
            <a:ext cx="7560000" cy="3108519"/>
          </a:xfrm>
        </p:spPr>
        <p:txBody>
          <a:bodyPr>
            <a:noAutofit/>
          </a:bodyPr>
          <a:lstStyle/>
          <a:p>
            <a:pPr marL="114300" lvl="0" indent="0">
              <a:buNone/>
            </a:pP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		Júlia Jandejsková</a:t>
            </a:r>
            <a:r>
              <a:rPr lang="cs-CZ" altLang="cs-CZ" sz="1400" b="1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cs-CZ" altLang="cs-CZ" sz="1400" b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b="1" dirty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lang="cs-CZ" altLang="cs-CZ" sz="14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Fakutní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 koordinátor – VŘ, 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STAG, 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administrativa </a:t>
            </a: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Budova G, 4. poschodí, Studijní oddělení </a:t>
            </a: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tel</a:t>
            </a: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>: +420 485 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352876, 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  <a:hlinkClick r:id="rId2"/>
              </a:rPr>
              <a:t>julia.jandejskova@tul.cz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marL="114300" lvl="0" indent="0">
              <a:buNone/>
            </a:pP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>	 </a:t>
            </a: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  <a:hlinkClick r:id="rId3"/>
              </a:rPr>
              <a:t>https://erasmus.fp.tul.cz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  <a:hlinkClick r:id="rId3"/>
              </a:rPr>
              <a:t>/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endParaRPr lang="cs-CZ" altLang="cs-CZ" sz="14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14300" lvl="0" indent="0">
              <a:buNone/>
            </a:pP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		Roman Macek,  </a:t>
            </a:r>
            <a:r>
              <a:rPr lang="cs-CZ" altLang="cs-CZ" sz="1400" b="1" dirty="0">
                <a:solidFill>
                  <a:schemeClr val="tx1"/>
                </a:solidFill>
                <a:latin typeface="Arial" panose="020B0604020202020204" pitchFamily="34" charset="0"/>
              </a:rPr>
              <a:t>Zahraniční oddělení </a:t>
            </a: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TUL</a:t>
            </a:r>
            <a:endParaRPr lang="cs-CZ" altLang="cs-CZ" sz="14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14300" lvl="0" indent="0">
              <a:buNone/>
            </a:pP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koordinátor programu Erasmus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+, 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výjezdy studentů FINANCE </a:t>
            </a:r>
            <a:b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Budova IC, přízemí, </a:t>
            </a:r>
            <a:r>
              <a:rPr lang="cs-CZ" altLang="cs-CZ" sz="1400" b="1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Welcome</a:t>
            </a: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 Centre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	konzultační hodiny: </a:t>
            </a:r>
            <a:r>
              <a:rPr lang="cs-CZ" altLang="cs-CZ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středa a čtvrtek: 9:00 -11:30, 13:00 – 15:00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	tel: +420 485 353 907, +420 485 353 971, 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  <a:hlinkClick r:id="rId4"/>
              </a:rPr>
              <a:t>roman.macek@tul.cz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b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  <a:hlinkClick r:id="rId5"/>
              </a:rPr>
              <a:t>https://www.tul.cz/erasmus/</a:t>
            </a: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endParaRPr lang="cs-CZ" dirty="0" smtClean="0"/>
          </a:p>
          <a:p>
            <a:endParaRPr lang="cs-CZ" dirty="0" smtClean="0"/>
          </a:p>
          <a:p>
            <a:pPr marL="114300" indent="0">
              <a:buNone/>
            </a:pPr>
            <a:endParaRPr lang="en-CZ" dirty="0"/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4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Kdo pomůže? </a:t>
            </a:r>
            <a:endParaRPr lang="en-CZ" dirty="0">
              <a:solidFill>
                <a:schemeClr val="accent1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03" y="1367547"/>
            <a:ext cx="1084218" cy="143052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03" y="2986490"/>
            <a:ext cx="1084218" cy="135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0518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293223"/>
            <a:ext cx="7560000" cy="3108519"/>
          </a:xfrm>
        </p:spPr>
        <p:txBody>
          <a:bodyPr>
            <a:noAutofit/>
          </a:bodyPr>
          <a:lstStyle/>
          <a:p>
            <a:pPr marL="114300" indent="0">
              <a:buNone/>
            </a:pPr>
            <a:endParaRPr lang="cs-CZ" altLang="cs-CZ" sz="1800" dirty="0" smtClean="0">
              <a:latin typeface="Arial" charset="0"/>
            </a:endParaRPr>
          </a:p>
          <a:p>
            <a:r>
              <a:rPr lang="cs-CZ" altLang="cs-CZ" sz="1800" dirty="0" smtClean="0">
                <a:latin typeface="Arial" charset="0"/>
              </a:rPr>
              <a:t>Studující TUL</a:t>
            </a:r>
            <a:r>
              <a:rPr lang="cs-CZ" altLang="cs-CZ" sz="1800" dirty="0" smtClean="0">
                <a:latin typeface="Arial" charset="0"/>
              </a:rPr>
              <a:t> v prezenční </a:t>
            </a:r>
            <a:r>
              <a:rPr lang="cs-CZ" altLang="cs-CZ" sz="1800" dirty="0" smtClean="0">
                <a:latin typeface="Arial" charset="0"/>
              </a:rPr>
              <a:t>i kombinované formě </a:t>
            </a:r>
            <a:r>
              <a:rPr lang="cs-CZ" altLang="cs-CZ" sz="1800" dirty="0" smtClean="0">
                <a:latin typeface="Arial" charset="0"/>
              </a:rPr>
              <a:t>studia, od 2. ročníku Bc studia, </a:t>
            </a:r>
            <a:r>
              <a:rPr lang="cs-CZ" altLang="cs-CZ" sz="1800" dirty="0" err="1" smtClean="0">
                <a:latin typeface="Arial" charset="0"/>
              </a:rPr>
              <a:t>NMgr</a:t>
            </a:r>
            <a:r>
              <a:rPr lang="cs-CZ" altLang="cs-CZ" sz="1800" dirty="0" smtClean="0">
                <a:latin typeface="Arial" charset="0"/>
              </a:rPr>
              <a:t>: může již v 1. ročníku</a:t>
            </a:r>
          </a:p>
          <a:p>
            <a:r>
              <a:rPr lang="cs-CZ" altLang="cs-CZ" sz="1800" dirty="0" smtClean="0">
                <a:latin typeface="Arial" charset="0"/>
              </a:rPr>
              <a:t>Projde výběrovým řízením </a:t>
            </a:r>
          </a:p>
          <a:p>
            <a:r>
              <a:rPr lang="cs-CZ" altLang="cs-CZ" sz="1800" dirty="0" smtClean="0">
                <a:latin typeface="Arial" charset="0"/>
              </a:rPr>
              <a:t>Další podmínky jsou </a:t>
            </a:r>
            <a:r>
              <a:rPr lang="cs-CZ" altLang="cs-CZ" sz="1800" dirty="0" smtClean="0">
                <a:latin typeface="Arial" charset="0"/>
                <a:hlinkClick r:id="rId2"/>
              </a:rPr>
              <a:t>na webu  </a:t>
            </a:r>
            <a:r>
              <a:rPr lang="cs-CZ" altLang="cs-CZ" sz="1800" dirty="0" smtClean="0">
                <a:latin typeface="Arial" charset="0"/>
              </a:rPr>
              <a:t>(nepřeruší během pobytu studium, plní řádně studijní povinnosti, nemá vůči FP dluh…) </a:t>
            </a:r>
            <a:endParaRPr lang="cs-CZ" altLang="cs-CZ" sz="1800" dirty="0">
              <a:latin typeface="Arial" charset="0"/>
            </a:endParaRPr>
          </a:p>
          <a:p>
            <a:pPr marL="114300" indent="0">
              <a:buNone/>
            </a:pP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endParaRPr lang="cs-CZ" dirty="0" smtClean="0"/>
          </a:p>
          <a:p>
            <a:pPr marL="114300" indent="0">
              <a:buNone/>
            </a:pPr>
            <a:endParaRPr lang="en-CZ" dirty="0"/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5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Program studentské 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Kdo smí vyjet?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10517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293223"/>
            <a:ext cx="7560000" cy="3108519"/>
          </a:xfrm>
        </p:spPr>
        <p:txBody>
          <a:bodyPr>
            <a:noAutofit/>
          </a:bodyPr>
          <a:lstStyle/>
          <a:p>
            <a:r>
              <a:rPr lang="cs-CZ" sz="1800" dirty="0" smtClean="0">
                <a:latin typeface="Arial" charset="0"/>
              </a:rPr>
              <a:t>výše </a:t>
            </a:r>
            <a:r>
              <a:rPr lang="cs-CZ" sz="1800" dirty="0">
                <a:latin typeface="Arial" charset="0"/>
              </a:rPr>
              <a:t>stipendia je dána cílovou zemí: </a:t>
            </a:r>
            <a:br>
              <a:rPr lang="cs-CZ" sz="1800" dirty="0">
                <a:latin typeface="Arial" charset="0"/>
              </a:rPr>
            </a:br>
            <a:r>
              <a:rPr lang="cs-CZ" sz="1800" dirty="0">
                <a:latin typeface="Arial" charset="0"/>
              </a:rPr>
              <a:t>cca od </a:t>
            </a:r>
            <a:r>
              <a:rPr lang="cs-CZ" sz="1800" dirty="0" smtClean="0">
                <a:latin typeface="Arial" charset="0"/>
              </a:rPr>
              <a:t>540 </a:t>
            </a:r>
            <a:r>
              <a:rPr lang="cs-CZ" sz="1800" dirty="0">
                <a:latin typeface="Arial" charset="0"/>
              </a:rPr>
              <a:t>do </a:t>
            </a:r>
            <a:r>
              <a:rPr lang="cs-CZ" sz="1800" dirty="0" smtClean="0">
                <a:latin typeface="Arial" charset="0"/>
              </a:rPr>
              <a:t>660 </a:t>
            </a:r>
            <a:r>
              <a:rPr lang="cs-CZ" sz="1800" dirty="0">
                <a:latin typeface="Arial" charset="0"/>
              </a:rPr>
              <a:t>EUR </a:t>
            </a:r>
            <a:r>
              <a:rPr lang="cs-CZ" sz="1800" dirty="0" smtClean="0">
                <a:latin typeface="Arial" charset="0"/>
              </a:rPr>
              <a:t>měsíčně, praktická stáž 690 – 810 EUR měsíčně, stipendium </a:t>
            </a:r>
            <a:r>
              <a:rPr lang="cs-CZ" sz="1800" dirty="0">
                <a:latin typeface="Arial" charset="0"/>
              </a:rPr>
              <a:t>pokryje min. 2/3 nákladů na pobyt a studium</a:t>
            </a:r>
            <a:r>
              <a:rPr lang="cs-CZ" sz="1800" dirty="0" smtClean="0">
                <a:latin typeface="Arial" charset="0"/>
              </a:rPr>
              <a:t>;</a:t>
            </a:r>
            <a:endParaRPr lang="cs-CZ" altLang="cs-CZ" sz="1800" dirty="0" smtClean="0">
              <a:latin typeface="Arial" charset="0"/>
            </a:endParaRPr>
          </a:p>
          <a:p>
            <a:r>
              <a:rPr lang="cs-CZ" altLang="cs-CZ" sz="1800" dirty="0" smtClean="0">
                <a:latin typeface="Arial" charset="0"/>
              </a:rPr>
              <a:t>GREEN ERASMUS – řešit s panem Mackem, ale nově jenom pro krátkodobé mobility </a:t>
            </a:r>
          </a:p>
          <a:p>
            <a:r>
              <a:rPr lang="cs-CZ" altLang="cs-CZ" sz="1800" dirty="0" smtClean="0">
                <a:latin typeface="Arial" charset="0"/>
              </a:rPr>
              <a:t>Sociální stipendium – navýšení grantu</a:t>
            </a:r>
          </a:p>
          <a:p>
            <a:r>
              <a:rPr lang="cs-CZ" altLang="cs-CZ" sz="1800" dirty="0" smtClean="0">
                <a:latin typeface="Arial" charset="0"/>
              </a:rPr>
              <a:t>Inkluze – možnost zažádat o navýšení – třeba v případě potravinové intolerance (dražší potraviny), zvýšené náklady na učební pomůcky…</a:t>
            </a:r>
            <a:endParaRPr lang="cs-CZ" altLang="cs-CZ" sz="1800" dirty="0">
              <a:latin typeface="Arial" charset="0"/>
            </a:endParaRPr>
          </a:p>
          <a:p>
            <a:r>
              <a:rPr lang="cs-CZ" sz="1800" dirty="0">
                <a:latin typeface="Arial" charset="0"/>
                <a:hlinkClick r:id="rId2"/>
              </a:rPr>
              <a:t>https://</a:t>
            </a:r>
            <a:r>
              <a:rPr lang="cs-CZ" sz="1800" dirty="0" smtClean="0">
                <a:latin typeface="Arial" charset="0"/>
                <a:hlinkClick r:id="rId2"/>
              </a:rPr>
              <a:t>doc.tul.cz/vyse-financni-podpory-erasmus-ka-131-2025-26</a:t>
            </a:r>
            <a:endParaRPr lang="cs-CZ" sz="1800" dirty="0" smtClean="0">
              <a:latin typeface="Arial" charset="0"/>
            </a:endParaRPr>
          </a:p>
          <a:p>
            <a:pPr marL="114300" indent="0">
              <a:buNone/>
            </a:pPr>
            <a:endParaRPr lang="cs-CZ" altLang="cs-CZ" sz="1800" dirty="0" smtClean="0">
              <a:latin typeface="Arial" charset="0"/>
            </a:endParaRPr>
          </a:p>
          <a:p>
            <a:pPr marL="114300" indent="0">
              <a:buNone/>
            </a:pPr>
            <a:r>
              <a:rPr lang="cs-CZ" altLang="cs-CZ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endParaRPr lang="cs-CZ" dirty="0" smtClean="0"/>
          </a:p>
          <a:p>
            <a:pPr marL="114300" indent="0">
              <a:buNone/>
            </a:pPr>
            <a:endParaRPr lang="en-CZ" dirty="0"/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6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Finance 	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69309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29" y="1293223"/>
            <a:ext cx="8823997" cy="3336377"/>
          </a:xfrm>
        </p:spPr>
        <p:txBody>
          <a:bodyPr>
            <a:noAutofit/>
          </a:bodyPr>
          <a:lstStyle/>
          <a:p>
            <a:r>
              <a:rPr lang="cs-CZ" altLang="cs-CZ" sz="1800" dirty="0" smtClean="0">
                <a:latin typeface="Arial" charset="0"/>
              </a:rPr>
              <a:t>přečtěte </a:t>
            </a:r>
            <a:r>
              <a:rPr lang="cs-CZ" altLang="cs-CZ" sz="1800" dirty="0">
                <a:latin typeface="Arial" charset="0"/>
              </a:rPr>
              <a:t>si příspěvky </a:t>
            </a:r>
            <a:r>
              <a:rPr lang="cs-CZ" altLang="cs-CZ" sz="1800" dirty="0" smtClean="0">
                <a:latin typeface="Arial" charset="0"/>
              </a:rPr>
              <a:t>na Erasmus </a:t>
            </a:r>
            <a:r>
              <a:rPr lang="cs-CZ" altLang="cs-CZ" sz="1800" dirty="0">
                <a:latin typeface="Arial" charset="0"/>
              </a:rPr>
              <a:t>blogu </a:t>
            </a:r>
            <a:r>
              <a:rPr lang="cs-CZ" altLang="cs-CZ" sz="1800" dirty="0" smtClean="0">
                <a:latin typeface="Arial" charset="0"/>
              </a:rPr>
              <a:t>FP (</a:t>
            </a:r>
            <a:r>
              <a:rPr lang="cs-CZ" altLang="cs-CZ" sz="18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hlinkClick r:id="rId2"/>
              </a:rPr>
              <a:t>http</a:t>
            </a:r>
            <a:r>
              <a:rPr lang="cs-CZ" altLang="cs-CZ" sz="18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hlinkClick r:id="rId2"/>
              </a:rPr>
              <a:t>://erasmus.fp.tul.cz/blog</a:t>
            </a:r>
            <a:r>
              <a:rPr lang="cs-CZ" altLang="cs-CZ" sz="1800" dirty="0" smtClean="0">
                <a:latin typeface="Arial" charset="0"/>
              </a:rPr>
              <a:t>)</a:t>
            </a:r>
          </a:p>
          <a:p>
            <a:r>
              <a:rPr lang="cs-CZ" altLang="cs-CZ" sz="1800" dirty="0" smtClean="0">
                <a:solidFill>
                  <a:srgbClr val="00B0F0"/>
                </a:solidFill>
                <a:latin typeface="Arial" charset="0"/>
              </a:rPr>
              <a:t>Jaký typ výjezdu je pro mě vhodný? </a:t>
            </a:r>
          </a:p>
          <a:p>
            <a:r>
              <a:rPr lang="cs-CZ" altLang="cs-CZ" sz="1800" dirty="0" smtClean="0">
                <a:latin typeface="Arial" charset="0"/>
                <a:hlinkClick r:id="rId3"/>
              </a:rPr>
              <a:t>STUDIJNÍ STÁŽ</a:t>
            </a:r>
            <a:r>
              <a:rPr lang="cs-CZ" altLang="cs-CZ" sz="1800" dirty="0" smtClean="0">
                <a:latin typeface="Arial" charset="0"/>
              </a:rPr>
              <a:t>: </a:t>
            </a:r>
            <a:r>
              <a:rPr lang="cs-CZ" altLang="cs-CZ" sz="1800" dirty="0" smtClean="0">
                <a:latin typeface="Arial" charset="0"/>
              </a:rPr>
              <a:t>vázáno na smlouvy - podívejte </a:t>
            </a:r>
            <a:r>
              <a:rPr lang="cs-CZ" altLang="cs-CZ" sz="1800" dirty="0">
                <a:latin typeface="Arial" charset="0"/>
              </a:rPr>
              <a:t>se </a:t>
            </a:r>
            <a:r>
              <a:rPr lang="cs-CZ" altLang="cs-CZ" sz="1800" dirty="0" smtClean="0">
                <a:latin typeface="Arial" charset="0"/>
              </a:rPr>
              <a:t>na </a:t>
            </a:r>
            <a:r>
              <a:rPr lang="cs-CZ" altLang="cs-CZ" sz="1800" dirty="0" smtClean="0">
                <a:latin typeface="Arial" charset="0"/>
              </a:rPr>
              <a:t>web </a:t>
            </a:r>
            <a:r>
              <a:rPr lang="cs-CZ" altLang="cs-CZ" sz="1800" dirty="0" smtClean="0">
                <a:latin typeface="Arial" charset="0"/>
                <a:hlinkClick r:id="rId4"/>
              </a:rPr>
              <a:t>partnerské </a:t>
            </a:r>
            <a:r>
              <a:rPr lang="cs-CZ" altLang="cs-CZ" sz="1800" dirty="0">
                <a:latin typeface="Arial" charset="0"/>
                <a:hlinkClick r:id="rId4"/>
              </a:rPr>
              <a:t>univerzity</a:t>
            </a:r>
            <a:r>
              <a:rPr lang="cs-CZ" altLang="cs-CZ" sz="1800" dirty="0">
                <a:latin typeface="Arial" charset="0"/>
              </a:rPr>
              <a:t>, </a:t>
            </a:r>
            <a:r>
              <a:rPr lang="cs-CZ" altLang="cs-CZ" sz="1800" dirty="0" smtClean="0">
                <a:latin typeface="Arial" charset="0"/>
              </a:rPr>
              <a:t>o </a:t>
            </a:r>
            <a:r>
              <a:rPr lang="cs-CZ" altLang="cs-CZ" sz="1800" dirty="0">
                <a:latin typeface="Arial" charset="0"/>
              </a:rPr>
              <a:t>niž máte zájem, a hledejte seznam </a:t>
            </a:r>
            <a:r>
              <a:rPr lang="cs-CZ" altLang="cs-CZ" sz="1800" dirty="0" smtClean="0">
                <a:latin typeface="Arial" charset="0"/>
              </a:rPr>
              <a:t>předmětů pro </a:t>
            </a:r>
            <a:r>
              <a:rPr lang="cs-CZ" altLang="cs-CZ" sz="1800" dirty="0" smtClean="0">
                <a:latin typeface="Arial" charset="0"/>
              </a:rPr>
              <a:t>incoming students </a:t>
            </a:r>
            <a:endParaRPr lang="cs-CZ" altLang="cs-CZ" sz="1800" dirty="0" smtClean="0">
              <a:latin typeface="Arial" charset="0"/>
            </a:endParaRPr>
          </a:p>
          <a:p>
            <a:r>
              <a:rPr lang="cs-CZ" altLang="cs-CZ" sz="1800" dirty="0" smtClean="0">
                <a:latin typeface="Arial" charset="0"/>
              </a:rPr>
              <a:t>porovnejte </a:t>
            </a:r>
            <a:r>
              <a:rPr lang="cs-CZ" altLang="cs-CZ" sz="1800" dirty="0">
                <a:latin typeface="Arial" charset="0"/>
              </a:rPr>
              <a:t>předměty s těmi, které máte </a:t>
            </a:r>
            <a:r>
              <a:rPr lang="cs-CZ" altLang="cs-CZ" sz="1800" dirty="0" smtClean="0">
                <a:latin typeface="Arial" charset="0"/>
              </a:rPr>
              <a:t>studovat </a:t>
            </a:r>
            <a:r>
              <a:rPr lang="cs-CZ" altLang="cs-CZ" sz="1800" dirty="0" smtClean="0">
                <a:latin typeface="Arial" charset="0"/>
              </a:rPr>
              <a:t>na FP </a:t>
            </a:r>
            <a:r>
              <a:rPr lang="cs-CZ" altLang="cs-CZ" sz="1800" dirty="0">
                <a:latin typeface="Arial" charset="0"/>
              </a:rPr>
              <a:t>a hledejte </a:t>
            </a:r>
            <a:r>
              <a:rPr lang="cs-CZ" altLang="cs-CZ" sz="1800" dirty="0" smtClean="0">
                <a:latin typeface="Arial" charset="0"/>
              </a:rPr>
              <a:t>průnik</a:t>
            </a:r>
          </a:p>
          <a:p>
            <a:r>
              <a:rPr lang="cs-CZ" altLang="cs-CZ" sz="1800" dirty="0">
                <a:latin typeface="Arial" charset="0"/>
              </a:rPr>
              <a:t>vytipujte si ty předměty, které můžete studovat i v cizině (</a:t>
            </a:r>
            <a:r>
              <a:rPr lang="cs-CZ" altLang="cs-CZ" sz="1800" b="1" dirty="0">
                <a:latin typeface="Arial" charset="0"/>
              </a:rPr>
              <a:t>30 kreditů</a:t>
            </a:r>
            <a:r>
              <a:rPr lang="cs-CZ" altLang="cs-CZ" sz="1800" dirty="0" smtClean="0">
                <a:latin typeface="Arial" charset="0"/>
              </a:rPr>
              <a:t>)</a:t>
            </a:r>
          </a:p>
          <a:p>
            <a:r>
              <a:rPr lang="cs-CZ" altLang="cs-CZ" dirty="0">
                <a:latin typeface="Arial" charset="0"/>
              </a:rPr>
              <a:t>vyhledejte si ve studijním plánu předměty, které by bylo možné náhradou uznat (v programu Erasmus+ je nutné </a:t>
            </a:r>
            <a:r>
              <a:rPr lang="cs-CZ" altLang="cs-CZ" dirty="0" smtClean="0">
                <a:latin typeface="Arial" charset="0"/>
              </a:rPr>
              <a:t>na FP </a:t>
            </a:r>
            <a:r>
              <a:rPr lang="cs-CZ" altLang="cs-CZ" b="1" dirty="0" smtClean="0">
                <a:latin typeface="Arial" charset="0"/>
              </a:rPr>
              <a:t>párování </a:t>
            </a:r>
            <a:r>
              <a:rPr lang="cs-CZ" altLang="cs-CZ" b="1" dirty="0">
                <a:latin typeface="Arial" charset="0"/>
              </a:rPr>
              <a:t>min. 1 předmětu</a:t>
            </a:r>
            <a:r>
              <a:rPr lang="cs-CZ" altLang="cs-CZ" dirty="0">
                <a:latin typeface="Arial" charset="0"/>
              </a:rPr>
              <a:t>)</a:t>
            </a:r>
          </a:p>
          <a:p>
            <a:r>
              <a:rPr lang="cs-CZ" altLang="cs-CZ" dirty="0" smtClean="0">
                <a:latin typeface="Arial" charset="0"/>
              </a:rPr>
              <a:t>n</a:t>
            </a:r>
            <a:r>
              <a:rPr lang="cs-CZ" altLang="cs-CZ" dirty="0" smtClean="0">
                <a:latin typeface="Arial" charset="0"/>
              </a:rPr>
              <a:t>utno přivézt minimálně </a:t>
            </a:r>
            <a:r>
              <a:rPr lang="cs-CZ" altLang="cs-CZ" b="1" dirty="0" smtClean="0">
                <a:latin typeface="Arial" charset="0"/>
              </a:rPr>
              <a:t>18 </a:t>
            </a:r>
            <a:r>
              <a:rPr lang="cs-CZ" altLang="cs-CZ" b="1" dirty="0" smtClean="0">
                <a:latin typeface="Arial" charset="0"/>
              </a:rPr>
              <a:t>kreditů </a:t>
            </a:r>
            <a:endParaRPr lang="en-CZ" dirty="0"/>
          </a:p>
          <a:p>
            <a:pPr marL="114300" indent="0">
              <a:buNone/>
            </a:pPr>
            <a:endParaRPr lang="cs-CZ" dirty="0" smtClean="0"/>
          </a:p>
          <a:p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7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Než podáte přihlášku …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41839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29" y="1293223"/>
            <a:ext cx="8823997" cy="3336377"/>
          </a:xfrm>
        </p:spPr>
        <p:txBody>
          <a:bodyPr>
            <a:noAutofit/>
          </a:bodyPr>
          <a:lstStyle/>
          <a:p>
            <a:r>
              <a:rPr lang="cs-CZ" altLang="cs-CZ" sz="1800" dirty="0" smtClean="0">
                <a:latin typeface="Arial" charset="0"/>
                <a:hlinkClick r:id="rId2"/>
              </a:rPr>
              <a:t>PRACOVNÍ STÁŽ</a:t>
            </a:r>
            <a:r>
              <a:rPr lang="cs-CZ" altLang="cs-CZ" sz="1800" dirty="0" smtClean="0">
                <a:latin typeface="Arial" charset="0"/>
              </a:rPr>
              <a:t>: volnost ve výběru instituce – není nutná předem podepsaná smlouva mezi univerzitami</a:t>
            </a:r>
          </a:p>
          <a:p>
            <a:r>
              <a:rPr lang="cs-CZ" sz="1800" dirty="0" smtClean="0">
                <a:latin typeface="Arial" charset="0"/>
              </a:rPr>
              <a:t>Studující si stáž hledá sám, musí odpovídat studijnímu programu (ne hamburgery v </a:t>
            </a:r>
            <a:r>
              <a:rPr lang="cs-CZ" sz="1800" dirty="0" err="1" smtClean="0">
                <a:latin typeface="Arial" charset="0"/>
              </a:rPr>
              <a:t>Mekáči</a:t>
            </a:r>
            <a:r>
              <a:rPr lang="cs-CZ" sz="1800" dirty="0" smtClean="0">
                <a:latin typeface="Arial" charset="0"/>
              </a:rPr>
              <a:t>) </a:t>
            </a:r>
          </a:p>
          <a:p>
            <a:r>
              <a:rPr lang="cs-CZ" sz="1800" dirty="0" smtClean="0">
                <a:latin typeface="Arial" charset="0"/>
              </a:rPr>
              <a:t>Ideální je konzultace s </a:t>
            </a:r>
            <a:r>
              <a:rPr lang="cs-CZ" sz="1800" dirty="0" err="1" smtClean="0">
                <a:latin typeface="Arial" charset="0"/>
                <a:hlinkClick r:id="rId3"/>
              </a:rPr>
              <a:t>katederním</a:t>
            </a:r>
            <a:r>
              <a:rPr lang="cs-CZ" sz="1800" dirty="0" smtClean="0">
                <a:latin typeface="Arial" charset="0"/>
                <a:hlinkClick r:id="rId3"/>
              </a:rPr>
              <a:t> koordinátorem na FP TUL</a:t>
            </a:r>
            <a:r>
              <a:rPr lang="cs-CZ" sz="1800" dirty="0" smtClean="0">
                <a:latin typeface="Arial" charset="0"/>
              </a:rPr>
              <a:t>, nebo s oblíbeným vyučujícím – všichni mají „někde někoho“… </a:t>
            </a:r>
            <a:endParaRPr lang="cs-CZ" dirty="0"/>
          </a:p>
          <a:p>
            <a:r>
              <a:rPr lang="cs-CZ" sz="1800" dirty="0" smtClean="0">
                <a:solidFill>
                  <a:srgbClr val="00B0F0"/>
                </a:solidFill>
              </a:rPr>
              <a:t>PhD mobility</a:t>
            </a:r>
            <a:r>
              <a:rPr lang="cs-CZ" sz="1800" dirty="0" smtClean="0"/>
              <a:t>: pracovní stáž, postup </a:t>
            </a:r>
            <a:r>
              <a:rPr lang="cs-CZ" sz="1800" dirty="0" smtClean="0"/>
              <a:t>stejný </a:t>
            </a:r>
            <a:endParaRPr lang="en-CZ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8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Než podáte přihlášku …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651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03" y="1364442"/>
            <a:ext cx="8276797" cy="3336377"/>
          </a:xfrm>
        </p:spPr>
        <p:txBody>
          <a:bodyPr>
            <a:noAutofit/>
          </a:bodyPr>
          <a:lstStyle/>
          <a:p>
            <a:r>
              <a:rPr lang="cs-CZ" sz="1800" dirty="0" smtClean="0"/>
              <a:t>Studijní </a:t>
            </a:r>
            <a:r>
              <a:rPr lang="cs-CZ" sz="1800" dirty="0" smtClean="0"/>
              <a:t>pobyt: </a:t>
            </a:r>
            <a:r>
              <a:rPr lang="cs-CZ" sz="1800" dirty="0" smtClean="0"/>
              <a:t>3 – 6 měsíců </a:t>
            </a:r>
          </a:p>
          <a:p>
            <a:r>
              <a:rPr lang="cs-CZ" sz="1800" dirty="0" smtClean="0"/>
              <a:t>Pracovní stáž: 2 – 6 měsíců</a:t>
            </a:r>
          </a:p>
          <a:p>
            <a:r>
              <a:rPr lang="cs-CZ" sz="1800" dirty="0" smtClean="0"/>
              <a:t>PhD pracovní stáž: 1 týden – 1 měsíc </a:t>
            </a:r>
          </a:p>
          <a:p>
            <a:r>
              <a:rPr lang="cs-CZ" sz="1800" dirty="0" smtClean="0"/>
              <a:t>Krátkodobá mobilita (</a:t>
            </a:r>
            <a:r>
              <a:rPr lang="cs-CZ" sz="1800" dirty="0" smtClean="0">
                <a:hlinkClick r:id="rId2"/>
              </a:rPr>
              <a:t>BIP</a:t>
            </a:r>
            <a:r>
              <a:rPr lang="cs-CZ" sz="1800" dirty="0" smtClean="0"/>
              <a:t>, </a:t>
            </a:r>
            <a:r>
              <a:rPr lang="cs-CZ" sz="1800" dirty="0" smtClean="0">
                <a:hlinkClick r:id="rId3"/>
              </a:rPr>
              <a:t>SAP</a:t>
            </a:r>
            <a:r>
              <a:rPr lang="cs-CZ" sz="1800" dirty="0" smtClean="0"/>
              <a:t>…): 1 týden (ideální pro Kombi studující, nebo pro ty, kteří chtějí jenom okusit mobilitu) </a:t>
            </a:r>
          </a:p>
          <a:p>
            <a:r>
              <a:rPr lang="cs-CZ" sz="1800" dirty="0" smtClean="0"/>
              <a:t>Celkově na 12 měsíců / 1 studijní program </a:t>
            </a:r>
            <a:endParaRPr lang="en-CZ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9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Na jak dlouho mohu vyjet? 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29140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29" y="1293223"/>
            <a:ext cx="8823997" cy="3108519"/>
          </a:xfrm>
        </p:spPr>
        <p:txBody>
          <a:bodyPr>
            <a:noAutofit/>
          </a:bodyPr>
          <a:lstStyle/>
          <a:p>
            <a:r>
              <a:rPr lang="cs-CZ" altLang="cs-CZ" sz="1800" dirty="0" smtClean="0">
                <a:latin typeface="Arial" charset="0"/>
              </a:rPr>
              <a:t>sledujte </a:t>
            </a:r>
            <a:r>
              <a:rPr lang="cs-CZ" altLang="cs-CZ" sz="1800" dirty="0">
                <a:latin typeface="Arial" charset="0"/>
              </a:rPr>
              <a:t>vždy v aktuálním zimním semestru zprávy Erasmu na fakultním webu, tj. </a:t>
            </a:r>
            <a:r>
              <a:rPr lang="cs-CZ" altLang="cs-C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hlinkClick r:id="rId2"/>
              </a:rPr>
              <a:t>http://</a:t>
            </a:r>
            <a:r>
              <a:rPr lang="cs-CZ" altLang="cs-CZ" sz="1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hlinkClick r:id="rId2"/>
              </a:rPr>
              <a:t>erasmus.fp.tul.cz/</a:t>
            </a:r>
            <a:endParaRPr lang="cs-CZ" altLang="cs-CZ" sz="1800" dirty="0">
              <a:latin typeface="Arial" charset="0"/>
            </a:endParaRPr>
          </a:p>
          <a:p>
            <a:r>
              <a:rPr lang="cs-CZ" altLang="cs-CZ" sz="1800" dirty="0" smtClean="0">
                <a:latin typeface="Arial" charset="0"/>
              </a:rPr>
              <a:t>na </a:t>
            </a:r>
            <a:r>
              <a:rPr lang="cs-CZ" altLang="cs-CZ" sz="1800" dirty="0">
                <a:latin typeface="Arial" charset="0"/>
              </a:rPr>
              <a:t>uvedené stránce prostudujte podmínky výběrového řízení a na stránce </a:t>
            </a:r>
            <a:r>
              <a:rPr lang="cs-CZ" altLang="cs-C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hlinkClick r:id="rId3"/>
              </a:rPr>
              <a:t>http://www.tul.cz/studenti/erasmus-pro-studenty/erasmus</a:t>
            </a:r>
            <a:r>
              <a:rPr lang="cs-CZ" altLang="cs-C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</a:t>
            </a:r>
            <a:r>
              <a:rPr lang="cs-CZ" altLang="cs-CZ" sz="1800" dirty="0">
                <a:latin typeface="Arial" charset="0"/>
              </a:rPr>
              <a:t>si pročtěte kvalifikační podmínky pro studijní </a:t>
            </a:r>
            <a:r>
              <a:rPr lang="cs-CZ" altLang="cs-CZ" sz="1800" dirty="0" smtClean="0">
                <a:latin typeface="Arial" charset="0"/>
              </a:rPr>
              <a:t>pobyty </a:t>
            </a:r>
          </a:p>
          <a:p>
            <a:r>
              <a:rPr lang="cs-CZ" altLang="cs-CZ" sz="1800" dirty="0" smtClean="0">
                <a:latin typeface="Arial" charset="0"/>
              </a:rPr>
              <a:t>Podejte si přihlášku přes STAG v sekci </a:t>
            </a:r>
            <a:r>
              <a:rPr lang="cs-CZ" altLang="cs-CZ" sz="1800" dirty="0" smtClean="0">
                <a:solidFill>
                  <a:srgbClr val="00B0F0"/>
                </a:solidFill>
                <a:latin typeface="Arial" charset="0"/>
              </a:rPr>
              <a:t>moje studium, ECTS výjezdy </a:t>
            </a:r>
          </a:p>
          <a:p>
            <a:r>
              <a:rPr lang="cs-CZ" altLang="cs-CZ" sz="1800" dirty="0" smtClean="0">
                <a:latin typeface="Arial" charset="0"/>
              </a:rPr>
              <a:t>Součástí přihlášky je motivační dopis a CV v jazyce, ve kterém hodláte studovat</a:t>
            </a:r>
          </a:p>
          <a:p>
            <a:r>
              <a:rPr lang="cs-CZ" dirty="0" smtClean="0">
                <a:latin typeface="Arial" charset="0"/>
              </a:rPr>
              <a:t>Zvažte, zda je lepší vyjet v ZS nebo v LS </a:t>
            </a:r>
          </a:p>
          <a:p>
            <a:r>
              <a:rPr lang="cs-CZ" dirty="0" smtClean="0">
                <a:latin typeface="Arial" charset="0"/>
              </a:rPr>
              <a:t>Vše potřebné nahrajte do </a:t>
            </a:r>
            <a:r>
              <a:rPr lang="cs-CZ" dirty="0" err="1" smtClean="0">
                <a:latin typeface="Arial" charset="0"/>
              </a:rPr>
              <a:t>Stagu</a:t>
            </a:r>
            <a:r>
              <a:rPr lang="cs-CZ" dirty="0" smtClean="0">
                <a:latin typeface="Arial" charset="0"/>
              </a:rPr>
              <a:t> VČAS: </a:t>
            </a:r>
            <a:r>
              <a:rPr lang="cs-CZ" dirty="0" err="1" smtClean="0">
                <a:solidFill>
                  <a:srgbClr val="FF0000"/>
                </a:solidFill>
                <a:latin typeface="Arial" charset="0"/>
              </a:rPr>
              <a:t>deadline</a:t>
            </a:r>
            <a:r>
              <a:rPr lang="cs-CZ" dirty="0" smtClean="0">
                <a:solidFill>
                  <a:srgbClr val="FF0000"/>
                </a:solidFill>
                <a:latin typeface="Arial" charset="0"/>
              </a:rPr>
              <a:t> 15. 1. 2026</a:t>
            </a:r>
            <a:endParaRPr lang="cs-CZ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10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ERASMUS+ </a:t>
            </a:r>
            <a:r>
              <a:rPr lang="cs-CZ" dirty="0" smtClean="0">
                <a:latin typeface="Arial" charset="0"/>
              </a:rPr>
              <a:t>Program studentské </a:t>
            </a:r>
            <a:r>
              <a:rPr lang="cs-CZ" dirty="0">
                <a:latin typeface="Arial" charset="0"/>
              </a:rPr>
              <a:t>mobility pro akad. rok </a:t>
            </a:r>
            <a:r>
              <a:rPr lang="cs-CZ" dirty="0" smtClean="0">
                <a:latin typeface="Arial" charset="0"/>
              </a:rPr>
              <a:t>2026/2027</a:t>
            </a:r>
            <a:endParaRPr lang="en-CZ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dirty="0" smtClean="0">
                <a:solidFill>
                  <a:schemeClr val="accent1"/>
                </a:solidFill>
              </a:rPr>
              <a:t>Jak se přihlásit do výběrového řízení? </a:t>
            </a:r>
            <a:endParaRPr lang="en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78304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FP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D5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</TotalTime>
  <Words>802</Words>
  <Application>Microsoft Office PowerPoint</Application>
  <PresentationFormat>Předvádění na obrazovce (16:9)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Simple Light</vt:lpstr>
      <vt:lpstr>ERASMUS+ Program studentské mobility pro akad. rok 2026/2027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Další schůzka pro úspěšné kandidáty v únoru / březnu 2026   </vt:lpstr>
      <vt:lpstr>Čemu nerozumíš, Péťo?  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Júlia Jandejsková</dc:creator>
  <cp:lastModifiedBy>Júlia Jandejsková</cp:lastModifiedBy>
  <cp:revision>147</cp:revision>
  <dcterms:modified xsi:type="dcterms:W3CDTF">2025-11-13T13:05:36Z</dcterms:modified>
</cp:coreProperties>
</file>